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7" r:id="rId2"/>
    <p:sldId id="259" r:id="rId3"/>
    <p:sldId id="270" r:id="rId4"/>
    <p:sldId id="284" r:id="rId5"/>
    <p:sldId id="300" r:id="rId6"/>
    <p:sldId id="286" r:id="rId7"/>
    <p:sldId id="289" r:id="rId8"/>
    <p:sldId id="292" r:id="rId9"/>
    <p:sldId id="265" r:id="rId10"/>
    <p:sldId id="281" r:id="rId11"/>
    <p:sldId id="287" r:id="rId12"/>
    <p:sldId id="290" r:id="rId13"/>
    <p:sldId id="293" r:id="rId14"/>
    <p:sldId id="301" r:id="rId15"/>
    <p:sldId id="258" r:id="rId16"/>
    <p:sldId id="280" r:id="rId17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71" d="100"/>
          <a:sy n="71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1FF9C-CF10-4225-94D8-5898CB0190E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9B8A0-8393-4B0E-9DC4-C9A7CB2B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ymcalsw.org/ycub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86588" y="2107306"/>
            <a:ext cx="4281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2014:  113,952 Homeless in California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They are in YOUR community!</a:t>
            </a:r>
            <a:endParaRPr lang="en-US" sz="3600" b="1" dirty="0">
              <a:solidFill>
                <a:srgbClr val="00B050"/>
              </a:solidFill>
            </a:endParaRPr>
          </a:p>
          <a:p>
            <a:pPr algn="ctr"/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98466" y="5357813"/>
            <a:ext cx="4772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Mary Fenelon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MDUUC Social Justice Council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September 27, 2015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6" y="2404519"/>
            <a:ext cx="4437677" cy="2749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5216" y="619415"/>
            <a:ext cx="91305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Housing for </a:t>
            </a:r>
            <a:r>
              <a:rPr lang="en-US" sz="5400" b="1" dirty="0" smtClean="0">
                <a:solidFill>
                  <a:srgbClr val="00B050"/>
                </a:solidFill>
              </a:rPr>
              <a:t>ALL</a:t>
            </a:r>
            <a:r>
              <a:rPr lang="en-US" sz="5400" b="1" dirty="0" smtClean="0"/>
              <a:t>:</a:t>
            </a:r>
          </a:p>
          <a:p>
            <a:pPr algn="ctr"/>
            <a:r>
              <a:rPr lang="en-US" sz="2800" b="1" dirty="0" smtClean="0"/>
              <a:t>IT IS TIME TO THINK OUTSIDE THE BOX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39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2" y="1346295"/>
            <a:ext cx="3492177" cy="2327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6635" y="1442221"/>
            <a:ext cx="52309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FACILITY:</a:t>
            </a:r>
          </a:p>
          <a:p>
            <a:r>
              <a:rPr lang="en-US" sz="2000" b="1" dirty="0"/>
              <a:t>	</a:t>
            </a:r>
            <a:r>
              <a:rPr lang="en-US" sz="2000" dirty="0" smtClean="0"/>
              <a:t>- Sea shipping container, 8 ft. x 40 ft.</a:t>
            </a:r>
          </a:p>
          <a:p>
            <a:endParaRPr lang="en-US" sz="2000" dirty="0" smtClean="0"/>
          </a:p>
          <a:p>
            <a:r>
              <a:rPr lang="en-US" sz="2000" b="1" dirty="0" smtClean="0"/>
              <a:t>HOW IT’S DONE:</a:t>
            </a:r>
            <a:endParaRPr lang="en-US" sz="2000" b="1" dirty="0"/>
          </a:p>
          <a:p>
            <a:r>
              <a:rPr lang="en-US" sz="2000" dirty="0" smtClean="0"/>
              <a:t>	- Foundation:  Repurposed telephone poles</a:t>
            </a:r>
          </a:p>
          <a:p>
            <a:r>
              <a:rPr lang="en-US" sz="2000" dirty="0" smtClean="0"/>
              <a:t>	- Green roof, grey water, compostable toilet</a:t>
            </a:r>
          </a:p>
          <a:p>
            <a:endParaRPr lang="en-US" sz="2000" dirty="0" smtClean="0"/>
          </a:p>
          <a:p>
            <a:r>
              <a:rPr lang="en-US" sz="2000" b="1" dirty="0" smtClean="0"/>
              <a:t>APARTMENT BUILDING:</a:t>
            </a:r>
          </a:p>
          <a:p>
            <a:r>
              <a:rPr lang="en-US" sz="2000" b="1" dirty="0"/>
              <a:t>	</a:t>
            </a:r>
            <a:r>
              <a:rPr lang="en-US" sz="2000" dirty="0" smtClean="0"/>
              <a:t>- Stacked</a:t>
            </a:r>
            <a:r>
              <a:rPr lang="en-US" sz="2000" dirty="0"/>
              <a:t> </a:t>
            </a:r>
            <a:r>
              <a:rPr lang="en-US" sz="2000" dirty="0" smtClean="0"/>
              <a:t>and side by side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WHAT IT DOES:</a:t>
            </a:r>
          </a:p>
          <a:p>
            <a:r>
              <a:rPr lang="en-US" sz="2000" b="1" dirty="0"/>
              <a:t>	</a:t>
            </a:r>
            <a:r>
              <a:rPr lang="en-US" sz="2000" dirty="0" smtClean="0"/>
              <a:t>- Reduces energy consumption</a:t>
            </a:r>
            <a:endParaRPr lang="en-US" sz="2000" b="1" dirty="0" smtClean="0"/>
          </a:p>
          <a:p>
            <a:r>
              <a:rPr lang="en-US" sz="2000" dirty="0" smtClean="0"/>
              <a:t>	- Reduces environmental impact</a:t>
            </a:r>
            <a:endParaRPr lang="en-US" sz="2000" dirty="0"/>
          </a:p>
          <a:p>
            <a:r>
              <a:rPr lang="en-US" sz="2000" dirty="0" smtClean="0"/>
              <a:t>	- Solar in larger installations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26141" y="335966"/>
            <a:ext cx="10582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SEA CONTAINER HOME – SAN ANTONIO; GREENVILLE, SC; WASHINGTON, DC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4" y="5933823"/>
            <a:ext cx="410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*www.poteetarchitects.com;  www. travispricearchitects.com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2" y="3427380"/>
            <a:ext cx="4083581" cy="22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2878" y="597878"/>
            <a:ext cx="8329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SHARED HOUSING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7087" y="1074119"/>
            <a:ext cx="74512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b="1" dirty="0" smtClean="0"/>
          </a:p>
          <a:p>
            <a:r>
              <a:rPr lang="en-US" sz="2000" b="1" dirty="0" smtClean="0"/>
              <a:t>WHAT IS IT? </a:t>
            </a:r>
            <a:r>
              <a:rPr lang="en-US" sz="2000" dirty="0" smtClean="0"/>
              <a:t>Two or more unrelated people sharing a home</a:t>
            </a:r>
          </a:p>
          <a:p>
            <a:pPr marL="742950" lvl="1" indent="-285750">
              <a:buFontTx/>
              <a:buChar char="-"/>
            </a:pPr>
            <a:r>
              <a:rPr lang="en-US" sz="2000" b="1" dirty="0" smtClean="0"/>
              <a:t>Shared Housing:</a:t>
            </a:r>
            <a:r>
              <a:rPr lang="en-US" sz="2000" dirty="0" smtClean="0"/>
              <a:t>		</a:t>
            </a:r>
          </a:p>
          <a:p>
            <a:pPr marL="1200150" lvl="2" indent="-285750">
              <a:buFontTx/>
              <a:buChar char="-"/>
            </a:pPr>
            <a:r>
              <a:rPr lang="en-US" sz="2000" dirty="0" smtClean="0"/>
              <a:t>Homeowner rents room(s), perhaps for services in return</a:t>
            </a:r>
          </a:p>
          <a:p>
            <a:pPr marL="742950" lvl="1" indent="-285750">
              <a:buFontTx/>
              <a:buChar char="-"/>
            </a:pPr>
            <a:r>
              <a:rPr lang="en-US" sz="2000" b="1" dirty="0" smtClean="0"/>
              <a:t>Shared Living Residences:	 	</a:t>
            </a:r>
          </a:p>
          <a:p>
            <a:pPr marL="1200150" lvl="2" indent="-285750">
              <a:buFontTx/>
              <a:buChar char="-"/>
            </a:pPr>
            <a:r>
              <a:rPr lang="en-US" sz="2000" dirty="0" smtClean="0"/>
              <a:t>Group  homes, cooperative/communal living, may have 		support services</a:t>
            </a:r>
          </a:p>
          <a:p>
            <a:pPr lvl="2"/>
            <a:endParaRPr lang="en-US" sz="2000" dirty="0" smtClean="0"/>
          </a:p>
          <a:p>
            <a:pPr marL="0" lvl="3"/>
            <a:r>
              <a:rPr lang="en-US" sz="2000" b="1" dirty="0" smtClean="0"/>
              <a:t>ADVANTAGES:</a:t>
            </a:r>
          </a:p>
          <a:p>
            <a:pPr marL="742950" lvl="4" indent="-285750">
              <a:buFontTx/>
              <a:buChar char="-"/>
            </a:pPr>
            <a:r>
              <a:rPr lang="en-US" sz="2000" dirty="0" smtClean="0"/>
              <a:t>Utilizes resources efficiently: maximizes housing stock</a:t>
            </a:r>
          </a:p>
          <a:p>
            <a:pPr marL="742950" lvl="4" indent="-285750">
              <a:buFontTx/>
              <a:buChar char="-"/>
            </a:pPr>
            <a:r>
              <a:rPr lang="en-US" sz="2000" dirty="0" smtClean="0"/>
              <a:t>For owners: stay in place, perhaps have assistance</a:t>
            </a:r>
          </a:p>
          <a:p>
            <a:pPr marL="742950" lvl="4" indent="-285750">
              <a:buFontTx/>
              <a:buChar char="-"/>
            </a:pPr>
            <a:r>
              <a:rPr lang="en-US" sz="2000" dirty="0" smtClean="0"/>
              <a:t>For renters:  lowers housing costs</a:t>
            </a:r>
          </a:p>
          <a:p>
            <a:pPr marL="742950" lvl="4" indent="-285750">
              <a:buFontTx/>
              <a:buChar char="-"/>
            </a:pPr>
            <a:r>
              <a:rPr lang="en-US" sz="2000" dirty="0" smtClean="0"/>
              <a:t>Social interaction, companionship, security</a:t>
            </a:r>
          </a:p>
          <a:p>
            <a:pPr marL="742950" lvl="4" indent="-285750">
              <a:buFontTx/>
              <a:buChar char="-"/>
            </a:pPr>
            <a:r>
              <a:rPr lang="en-US" sz="2000" dirty="0" smtClean="0"/>
              <a:t>Aids in neighborhood stability</a:t>
            </a:r>
          </a:p>
          <a:p>
            <a:pPr marL="742950" lvl="4" indent="-285750">
              <a:buFontTx/>
              <a:buChar char="-"/>
            </a:pPr>
            <a:r>
              <a:rPr lang="en-US" sz="2000" dirty="0" smtClean="0"/>
              <a:t>Saves on health care costs</a:t>
            </a:r>
            <a:endParaRPr lang="en-US" sz="2000" dirty="0"/>
          </a:p>
          <a:p>
            <a:pPr marL="457200" lvl="4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36814" y="1121098"/>
            <a:ext cx="3202059" cy="440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" y="1835040"/>
            <a:ext cx="2761031" cy="18388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599" y="4108410"/>
            <a:ext cx="32602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MARKET: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dirty="0" smtClean="0"/>
              <a:t>-    11.2 million seniors live 		alone*</a:t>
            </a:r>
          </a:p>
          <a:p>
            <a:r>
              <a:rPr lang="en-US" dirty="0"/>
              <a:t> </a:t>
            </a:r>
            <a:r>
              <a:rPr lang="en-US" dirty="0" smtClean="0"/>
              <a:t>    -    Older population will 			double from 2010 to</a:t>
            </a:r>
          </a:p>
          <a:p>
            <a:r>
              <a:rPr lang="en-US" dirty="0"/>
              <a:t>	</a:t>
            </a:r>
            <a:r>
              <a:rPr lang="en-US" dirty="0" smtClean="0"/>
              <a:t>	2030</a:t>
            </a:r>
          </a:p>
          <a:p>
            <a:endParaRPr lang="en-US" dirty="0" smtClean="0"/>
          </a:p>
          <a:p>
            <a:r>
              <a:rPr lang="en-US" sz="1400" dirty="0" smtClean="0"/>
              <a:t>*2011 Census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088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686" y="430732"/>
            <a:ext cx="10653485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AFFORDABLE HOUSING ON FAITH COMMUNITY PROPERTY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St. Paul’s Episcopal Church, Walnut Creek</a:t>
            </a:r>
          </a:p>
          <a:p>
            <a:endParaRPr lang="en-US" b="1" dirty="0" smtClean="0"/>
          </a:p>
          <a:p>
            <a:r>
              <a:rPr lang="en-US" sz="2000" b="1" dirty="0" smtClean="0"/>
              <a:t>IDEA:   APARTMENTS BUILT OVER HOMELESS DAY CENTER</a:t>
            </a:r>
          </a:p>
          <a:p>
            <a:r>
              <a:rPr lang="en-US" sz="2000" b="1" dirty="0"/>
              <a:t>	</a:t>
            </a:r>
            <a:r>
              <a:rPr lang="en-US" sz="2000" dirty="0" smtClean="0"/>
              <a:t>-	Day center for single adults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/>
              <a:t>	</a:t>
            </a:r>
            <a:r>
              <a:rPr lang="en-US" sz="2000" dirty="0" smtClean="0"/>
              <a:t>Offers meals</a:t>
            </a:r>
            <a:r>
              <a:rPr lang="en-US" sz="2000" dirty="0"/>
              <a:t>, showers, laundry, clothing </a:t>
            </a:r>
            <a:r>
              <a:rPr lang="en-US" sz="2000" dirty="0" smtClean="0"/>
              <a:t>shed, food </a:t>
            </a:r>
            <a:r>
              <a:rPr lang="en-US" sz="2000" dirty="0"/>
              <a:t>pantry, support </a:t>
            </a:r>
            <a:r>
              <a:rPr lang="en-US" sz="2000" dirty="0" smtClean="0"/>
              <a:t>services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</a:t>
            </a:r>
            <a:r>
              <a:rPr lang="en-US" sz="2000" b="1" dirty="0" smtClean="0"/>
              <a:t>	</a:t>
            </a:r>
            <a:r>
              <a:rPr lang="en-US" sz="2000" dirty="0" smtClean="0"/>
              <a:t>All guests are registered, issued IDs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REBUILDING:</a:t>
            </a:r>
          </a:p>
          <a:p>
            <a:r>
              <a:rPr lang="en-US" sz="2000" b="1" dirty="0"/>
              <a:t>	</a:t>
            </a:r>
            <a:r>
              <a:rPr lang="en-US" sz="2000" dirty="0" smtClean="0"/>
              <a:t>-	Services on main floor</a:t>
            </a:r>
          </a:p>
          <a:p>
            <a:r>
              <a:rPr lang="en-US" sz="2000" b="1" dirty="0"/>
              <a:t>	</a:t>
            </a:r>
            <a:r>
              <a:rPr lang="en-US" sz="2000" dirty="0" smtClean="0"/>
              <a:t>-</a:t>
            </a:r>
            <a:r>
              <a:rPr lang="en-US" sz="2000" b="1" dirty="0" smtClean="0"/>
              <a:t>	</a:t>
            </a:r>
            <a:r>
              <a:rPr lang="en-US" sz="2000" dirty="0" smtClean="0"/>
              <a:t>50 studio, one bedroom apartments upstairs</a:t>
            </a:r>
          </a:p>
          <a:p>
            <a:r>
              <a:rPr lang="en-US" sz="2000" b="1" dirty="0"/>
              <a:t>		</a:t>
            </a:r>
            <a:endParaRPr lang="en-US" sz="2000" dirty="0"/>
          </a:p>
          <a:p>
            <a:r>
              <a:rPr lang="en-US" sz="2000" b="1" dirty="0"/>
              <a:t>NEED:	</a:t>
            </a:r>
          </a:p>
          <a:p>
            <a:r>
              <a:rPr lang="en-US" sz="2000" b="1" dirty="0"/>
              <a:t>	</a:t>
            </a:r>
            <a:r>
              <a:rPr lang="en-US" sz="2000" dirty="0"/>
              <a:t>-</a:t>
            </a:r>
            <a:r>
              <a:rPr lang="en-US" sz="2000" b="1" dirty="0"/>
              <a:t>   </a:t>
            </a:r>
            <a:r>
              <a:rPr lang="en-US" sz="2000" b="1" dirty="0" smtClean="0"/>
              <a:t>   </a:t>
            </a:r>
            <a:r>
              <a:rPr lang="en-US" sz="2000" dirty="0" smtClean="0"/>
              <a:t>Congregational </a:t>
            </a:r>
            <a:r>
              <a:rPr lang="en-US" sz="2000" dirty="0"/>
              <a:t>buy-in</a:t>
            </a:r>
          </a:p>
          <a:p>
            <a:r>
              <a:rPr lang="en-US" sz="2000" dirty="0"/>
              <a:t>	-   </a:t>
            </a:r>
            <a:r>
              <a:rPr lang="en-US" sz="2000" dirty="0" smtClean="0"/>
              <a:t>   City </a:t>
            </a:r>
            <a:r>
              <a:rPr lang="en-US" sz="2000" dirty="0"/>
              <a:t>support, including police</a:t>
            </a:r>
          </a:p>
          <a:p>
            <a:r>
              <a:rPr lang="en-US" sz="2000" dirty="0"/>
              <a:t>	-   </a:t>
            </a:r>
            <a:r>
              <a:rPr lang="en-US" sz="2000" dirty="0" smtClean="0"/>
              <a:t>   New </a:t>
            </a:r>
            <a:r>
              <a:rPr lang="en-US" sz="2000" dirty="0"/>
              <a:t>non-profit organization</a:t>
            </a:r>
          </a:p>
          <a:p>
            <a:r>
              <a:rPr lang="en-US" sz="2000" dirty="0"/>
              <a:t>	-   </a:t>
            </a:r>
            <a:r>
              <a:rPr lang="en-US" sz="2000" dirty="0" smtClean="0"/>
              <a:t>   Relationships w/Other NPOs </a:t>
            </a:r>
            <a:r>
              <a:rPr lang="en-US" sz="2000" dirty="0"/>
              <a:t>and faith community support</a:t>
            </a:r>
          </a:p>
          <a:p>
            <a:r>
              <a:rPr lang="en-US" sz="2000" dirty="0"/>
              <a:t>	</a:t>
            </a:r>
          </a:p>
          <a:p>
            <a:r>
              <a:rPr lang="en-US" sz="2000" b="1" dirty="0"/>
              <a:t>		</a:t>
            </a:r>
          </a:p>
          <a:p>
            <a:r>
              <a:rPr lang="en-US" sz="2000" b="1" dirty="0" smtClean="0"/>
              <a:t>		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803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5" y="134471"/>
            <a:ext cx="9964271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A ROOF OVER EVERYONE’S HEAD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APARTMENT PROPERTY OWNERS PARTNERSHIPS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(Nashville, Seattle, Others)</a:t>
            </a: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000" b="1" dirty="0" smtClean="0"/>
              <a:t>IDEA:   </a:t>
            </a:r>
            <a:r>
              <a:rPr lang="en-US" sz="2000" dirty="0" smtClean="0"/>
              <a:t>Multifamily developers and property owners to set aside one apartment per building		for low income renters.</a:t>
            </a:r>
          </a:p>
          <a:p>
            <a:endParaRPr lang="en-US" sz="2000" dirty="0"/>
          </a:p>
          <a:p>
            <a:r>
              <a:rPr lang="en-US" sz="2000" b="1" dirty="0" smtClean="0"/>
              <a:t>COUNTY/CITY PROVIDES:</a:t>
            </a:r>
            <a:endParaRPr lang="en-US" sz="2000" dirty="0" smtClean="0"/>
          </a:p>
          <a:p>
            <a:r>
              <a:rPr lang="en-US" sz="2000" b="1" dirty="0"/>
              <a:t>	</a:t>
            </a:r>
            <a:r>
              <a:rPr lang="en-US" sz="2000" dirty="0" smtClean="0"/>
              <a:t>-   Rent guarantee through Section 8, VASH, etc.</a:t>
            </a:r>
          </a:p>
          <a:p>
            <a:r>
              <a:rPr lang="en-US" sz="2000" b="1" dirty="0"/>
              <a:t>	</a:t>
            </a:r>
            <a:r>
              <a:rPr lang="en-US" sz="2000" dirty="0" smtClean="0"/>
              <a:t>-   County/city signs lease with apartment owner, then signs lease with client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  Ongoing social service support for the client, including preparing client for move in</a:t>
            </a:r>
          </a:p>
          <a:p>
            <a:r>
              <a:rPr lang="en-US" sz="2000" b="1" dirty="0"/>
              <a:t>	</a:t>
            </a:r>
            <a:r>
              <a:rPr lang="en-US" sz="2000" dirty="0" smtClean="0"/>
              <a:t>-   Landlord given 24-hour telephone contact for emergencies</a:t>
            </a:r>
          </a:p>
          <a:p>
            <a:endParaRPr lang="en-US" sz="2000" dirty="0"/>
          </a:p>
          <a:p>
            <a:r>
              <a:rPr lang="en-US" sz="2000" b="1" dirty="0" smtClean="0"/>
              <a:t>NEED:</a:t>
            </a:r>
          </a:p>
          <a:p>
            <a:r>
              <a:rPr lang="en-US" sz="2000" b="1" dirty="0"/>
              <a:t>	</a:t>
            </a:r>
            <a:r>
              <a:rPr lang="en-US" sz="2000" dirty="0" smtClean="0"/>
              <a:t>-   “Champion” within the industry to assist in obtaining buy-in</a:t>
            </a:r>
          </a:p>
          <a:p>
            <a:r>
              <a:rPr lang="en-US" sz="2000" b="1" dirty="0"/>
              <a:t>	</a:t>
            </a:r>
            <a:r>
              <a:rPr lang="en-US" sz="2000" dirty="0" smtClean="0"/>
              <a:t>-   Continual marketing, particularly social media</a:t>
            </a:r>
          </a:p>
          <a:p>
            <a:r>
              <a:rPr lang="en-US" sz="2000" b="1" dirty="0"/>
              <a:t>	</a:t>
            </a:r>
            <a:r>
              <a:rPr lang="en-US" sz="2000" dirty="0" smtClean="0"/>
              <a:t>-   Flyers with a “heart” story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</a:t>
            </a:r>
            <a:r>
              <a:rPr lang="en-US" sz="2000" dirty="0" smtClean="0"/>
              <a:t>-   Appeal:  Helping the community</a:t>
            </a:r>
            <a:endParaRPr lang="en-US" sz="2000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endParaRPr lang="en-US" b="1" dirty="0" smtClean="0"/>
          </a:p>
          <a:p>
            <a:r>
              <a:rPr lang="en-US" b="1" dirty="0"/>
              <a:t>	</a:t>
            </a:r>
            <a:endParaRPr lang="en-US" b="1" dirty="0" smtClean="0"/>
          </a:p>
          <a:p>
            <a:r>
              <a:rPr lang="en-US" sz="2400" b="1" dirty="0" smtClean="0"/>
              <a:t>	</a:t>
            </a:r>
          </a:p>
          <a:p>
            <a:pPr algn="ctr">
              <a:tabLst>
                <a:tab pos="4229100" algn="l"/>
              </a:tabLst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2232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257" y="566057"/>
            <a:ext cx="107550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SOME OTHER </a:t>
            </a:r>
            <a:r>
              <a:rPr lang="en-US" sz="2800" b="1" dirty="0" smtClean="0">
                <a:solidFill>
                  <a:srgbClr val="00B050"/>
                </a:solidFill>
              </a:rPr>
              <a:t>IDEAS</a:t>
            </a:r>
          </a:p>
          <a:p>
            <a:r>
              <a:rPr lang="en-US" sz="2000" b="1" dirty="0"/>
              <a:t>CONVERTED TROLLEY CARS/REYCYCLED MATERIALS, ETC.: </a:t>
            </a:r>
            <a:r>
              <a:rPr lang="en-US" sz="2000" dirty="0"/>
              <a:t> Explore non-traditional ideas</a:t>
            </a:r>
          </a:p>
          <a:p>
            <a:r>
              <a:rPr lang="en-US" sz="2000" dirty="0"/>
              <a:t>	</a:t>
            </a:r>
          </a:p>
          <a:p>
            <a:r>
              <a:rPr lang="en-US" sz="2000" b="1" dirty="0" smtClean="0"/>
              <a:t>								COOPERATIVE </a:t>
            </a:r>
            <a:r>
              <a:rPr lang="en-US" sz="2000" b="1" dirty="0"/>
              <a:t>APARTMENT HOTELS:  </a:t>
            </a:r>
          </a:p>
          <a:p>
            <a:r>
              <a:rPr lang="en-US" sz="2000" b="1" dirty="0"/>
              <a:t>								</a:t>
            </a:r>
            <a:r>
              <a:rPr lang="en-US" sz="2000" dirty="0"/>
              <a:t>-    Positives:  Many services on site, no long term commitment</a:t>
            </a:r>
          </a:p>
          <a:p>
            <a:pPr marL="3943350" lvl="8" indent="-285750">
              <a:buFontTx/>
              <a:buChar char="-"/>
            </a:pPr>
            <a:r>
              <a:rPr lang="en-US" sz="2000" dirty="0"/>
              <a:t>Negatives: Loneliness, lack of personality in a confined space, “no where to call home”, hotel address not considered a permanent </a:t>
            </a:r>
            <a:r>
              <a:rPr lang="en-US" sz="2000" dirty="0" smtClean="0"/>
              <a:t>address</a:t>
            </a:r>
          </a:p>
          <a:p>
            <a:pPr lvl="8"/>
            <a:endParaRPr lang="en-US" sz="2000" dirty="0"/>
          </a:p>
          <a:p>
            <a:pPr lvl="8"/>
            <a:r>
              <a:rPr lang="en-US" sz="2000" b="1" dirty="0"/>
              <a:t>MANUFACTURED </a:t>
            </a:r>
            <a:r>
              <a:rPr lang="en-US" sz="2000" b="1" dirty="0" smtClean="0"/>
              <a:t>HOMES (INCLUDING “TRAILERS”): </a:t>
            </a:r>
            <a:r>
              <a:rPr lang="en-US" sz="2000" dirty="0"/>
              <a:t>Many sizes, </a:t>
            </a:r>
            <a:r>
              <a:rPr lang="en-US" sz="2000" dirty="0" smtClean="0"/>
              <a:t>	own </a:t>
            </a:r>
            <a:r>
              <a:rPr lang="en-US" sz="2000" dirty="0"/>
              <a:t>the 	</a:t>
            </a:r>
            <a:r>
              <a:rPr lang="en-US" sz="2000" dirty="0" smtClean="0"/>
              <a:t>home </a:t>
            </a:r>
            <a:r>
              <a:rPr lang="en-US" sz="2000" dirty="0"/>
              <a:t>and rent the space. ($12,000 +)</a:t>
            </a:r>
          </a:p>
          <a:p>
            <a:endParaRPr lang="en-US" sz="2000" dirty="0"/>
          </a:p>
          <a:p>
            <a:pPr lvl="8"/>
            <a:r>
              <a:rPr lang="en-US" sz="2000" b="1" dirty="0" smtClean="0"/>
              <a:t>LAND </a:t>
            </a:r>
            <a:r>
              <a:rPr lang="en-US" sz="2000" b="1" dirty="0"/>
              <a:t>BANKING: </a:t>
            </a:r>
            <a:r>
              <a:rPr lang="en-US" sz="2000" dirty="0"/>
              <a:t>Establish Community Land Trusts to help </a:t>
            </a:r>
            <a:r>
              <a:rPr lang="en-US" sz="2000" dirty="0" smtClean="0"/>
              <a:t>			make property </a:t>
            </a:r>
            <a:r>
              <a:rPr lang="en-US" sz="2000" dirty="0"/>
              <a:t>available for low income housing.  </a:t>
            </a:r>
          </a:p>
          <a:p>
            <a:endParaRPr lang="en-US" sz="2800" b="1" dirty="0"/>
          </a:p>
          <a:p>
            <a:r>
              <a:rPr lang="en-US" dirty="0">
                <a:hlinkClick r:id="rId2"/>
              </a:rPr>
              <a:t>*www.ymcalsw.org/ycube</a:t>
            </a:r>
            <a:r>
              <a:rPr lang="en-US" dirty="0"/>
              <a:t> –London YMCA: </a:t>
            </a:r>
            <a:r>
              <a:rPr lang="en-US" b="1" dirty="0"/>
              <a:t>	 </a:t>
            </a:r>
            <a:r>
              <a:rPr lang="en-US" dirty="0"/>
              <a:t>Self-contained, 280 Sq. Ft., eco-efficient materials, stack/attach, factory built, pre-constructed, plug and play, </a:t>
            </a:r>
            <a:r>
              <a:rPr lang="en-US" dirty="0" smtClean="0"/>
              <a:t>plumbing/electricity/heating</a:t>
            </a:r>
            <a:r>
              <a:rPr lang="en-US" dirty="0"/>
              <a:t>, cost $50,000, rents @ 65% mkt. </a:t>
            </a:r>
            <a:r>
              <a:rPr lang="en-US" dirty="0" smtClean="0"/>
              <a:t>rate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" y="2000838"/>
            <a:ext cx="2999425" cy="29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3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059" y="564776"/>
            <a:ext cx="73881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WHAT YOU CAN DO</a:t>
            </a:r>
          </a:p>
          <a:p>
            <a:r>
              <a:rPr lang="en-US" sz="3200" b="1" dirty="0"/>
              <a:t>	</a:t>
            </a:r>
            <a:endParaRPr lang="en-US" sz="3200" b="1" dirty="0" smtClean="0"/>
          </a:p>
          <a:p>
            <a:r>
              <a:rPr lang="en-US" sz="2400" b="1" dirty="0" smtClean="0"/>
              <a:t>	ADVOCACY:</a:t>
            </a:r>
            <a:endParaRPr lang="en-US" sz="2400" b="1" dirty="0"/>
          </a:p>
          <a:p>
            <a:r>
              <a:rPr lang="en-US" sz="2400" b="1" dirty="0" smtClean="0"/>
              <a:t>		</a:t>
            </a:r>
            <a:r>
              <a:rPr lang="en-US" sz="2000" dirty="0" smtClean="0"/>
              <a:t>-</a:t>
            </a:r>
            <a:r>
              <a:rPr lang="en-US" sz="2000" b="1" dirty="0" smtClean="0"/>
              <a:t> 	</a:t>
            </a:r>
            <a:r>
              <a:rPr lang="en-US" sz="2000" dirty="0" smtClean="0"/>
              <a:t>Find out who is  ill housed in your community</a:t>
            </a:r>
            <a:endParaRPr lang="en-US" sz="2000" b="1" dirty="0" smtClean="0"/>
          </a:p>
          <a:p>
            <a:r>
              <a:rPr lang="en-US" sz="2000" b="1" dirty="0" smtClean="0"/>
              <a:t>		</a:t>
            </a:r>
            <a:r>
              <a:rPr lang="en-US" sz="2000" dirty="0" smtClean="0"/>
              <a:t>- </a:t>
            </a:r>
            <a:r>
              <a:rPr lang="en-US" sz="2000" b="1" dirty="0" smtClean="0"/>
              <a:t>	</a:t>
            </a:r>
            <a:r>
              <a:rPr lang="en-US" sz="2000" dirty="0" smtClean="0"/>
              <a:t>Find out who are the advocates/service agencies 						addressing their needs</a:t>
            </a:r>
            <a:endParaRPr lang="en-US" sz="2000" b="1" dirty="0" smtClean="0"/>
          </a:p>
          <a:p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dirty="0" smtClean="0"/>
              <a:t>- </a:t>
            </a:r>
            <a:r>
              <a:rPr lang="en-US" sz="2000" b="1" dirty="0" smtClean="0"/>
              <a:t>	</a:t>
            </a:r>
            <a:r>
              <a:rPr lang="en-US" sz="2000" dirty="0" smtClean="0"/>
              <a:t>Speak at city council, board of supervisors and planning 					commission meetings</a:t>
            </a:r>
          </a:p>
          <a:p>
            <a:r>
              <a:rPr lang="en-US" sz="2000" dirty="0" smtClean="0"/>
              <a:t>		- 	Go to lobby days in Sacramento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- 	Contact your assembly person and senator; visit them to 					discuss your concerns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- 	Write letters for the op </a:t>
            </a:r>
            <a:r>
              <a:rPr lang="en-US" sz="2000" dirty="0" err="1" smtClean="0"/>
              <a:t>ed</a:t>
            </a:r>
            <a:r>
              <a:rPr lang="en-US" sz="2000" dirty="0" smtClean="0"/>
              <a:t>  page of your local newspaper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- 	Sign and circulate petitions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- 	Follow the Housing Element process in your community</a:t>
            </a:r>
          </a:p>
          <a:p>
            <a:r>
              <a:rPr lang="en-US" sz="2000" dirty="0"/>
              <a:t>	</a:t>
            </a:r>
            <a:endParaRPr lang="en-US" sz="2000" dirty="0" smtClean="0"/>
          </a:p>
          <a:p>
            <a:endParaRPr lang="en-US" sz="2000" dirty="0"/>
          </a:p>
          <a:p>
            <a:endParaRPr lang="en-US" sz="2400" dirty="0" smtClean="0"/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5086" y="1117600"/>
            <a:ext cx="2917371" cy="441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97" y="1485900"/>
            <a:ext cx="3115561" cy="31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825" y="971550"/>
            <a:ext cx="10501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HOW TO INVOLVE YOUR ORGANIZATION!!</a:t>
            </a:r>
          </a:p>
          <a:p>
            <a:pPr algn="ctr"/>
            <a:r>
              <a:rPr lang="en-US" sz="2400" b="1" dirty="0" smtClean="0"/>
              <a:t>	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 dirty="0" smtClean="0"/>
              <a:t>										Find a justice buddy,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								Two of you find another justice buddy,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								Pretty soon you have a Justice Circle</a:t>
            </a:r>
          </a:p>
          <a:p>
            <a:r>
              <a:rPr lang="en-US" sz="2400" b="1" dirty="0" err="1" smtClean="0"/>
              <a:t>HHousing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just"/>
            <a:r>
              <a:rPr lang="en-US" sz="2400" b="1" dirty="0" smtClean="0"/>
              <a:t>	</a:t>
            </a:r>
            <a:r>
              <a:rPr lang="en-US" sz="2000" b="1" dirty="0" smtClean="0"/>
              <a:t>Housing Justice</a:t>
            </a:r>
            <a:endParaRPr lang="en-US" sz="2400" b="1" dirty="0"/>
          </a:p>
          <a:p>
            <a:r>
              <a:rPr lang="en-US" dirty="0" smtClean="0"/>
              <a:t>										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	</a:t>
            </a:r>
            <a:r>
              <a:rPr lang="en-US" sz="2000" b="1" dirty="0" smtClean="0"/>
              <a:t>HOUSING JUSTICE IS A MEANS TO AN END, NOT THE END – Rev. Dr. Phil Lawson</a:t>
            </a:r>
            <a:r>
              <a:rPr lang="en-US" sz="2000" dirty="0" smtClean="0"/>
              <a:t>		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807128"/>
            <a:ext cx="4668972" cy="30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975" y="399245"/>
            <a:ext cx="1027452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HOUSING </a:t>
            </a:r>
            <a:r>
              <a:rPr lang="en-US" sz="2800" b="1" dirty="0">
                <a:solidFill>
                  <a:srgbClr val="00B050"/>
                </a:solidFill>
              </a:rPr>
              <a:t>ECONOMICS </a:t>
            </a:r>
            <a:r>
              <a:rPr lang="en-US" sz="2800" b="1" dirty="0" smtClean="0">
                <a:solidFill>
                  <a:srgbClr val="00B050"/>
                </a:solidFill>
              </a:rPr>
              <a:t>101</a:t>
            </a:r>
          </a:p>
          <a:p>
            <a:r>
              <a:rPr lang="en-US" dirty="0" smtClean="0"/>
              <a:t>	</a:t>
            </a:r>
          </a:p>
          <a:p>
            <a:r>
              <a:rPr lang="en-US" sz="2000" b="1" dirty="0" smtClean="0"/>
              <a:t>MINIMUM </a:t>
            </a:r>
            <a:r>
              <a:rPr lang="en-US" sz="2000" b="1" dirty="0"/>
              <a:t>WAGE</a:t>
            </a:r>
            <a:r>
              <a:rPr lang="en-US" sz="2000" dirty="0"/>
              <a:t>:  $</a:t>
            </a:r>
            <a:r>
              <a:rPr lang="en-US" sz="2000" dirty="0" smtClean="0"/>
              <a:t>9/hr. X 40/hrs. </a:t>
            </a:r>
            <a:r>
              <a:rPr lang="en-US" sz="2000" dirty="0"/>
              <a:t>X 4.3 </a:t>
            </a:r>
            <a:r>
              <a:rPr lang="en-US" sz="2000" dirty="0" smtClean="0"/>
              <a:t>wks./mo. </a:t>
            </a:r>
            <a:r>
              <a:rPr lang="en-US" sz="2000" dirty="0"/>
              <a:t>= $1,548 X 30% = </a:t>
            </a:r>
            <a:r>
              <a:rPr lang="en-US" sz="2000" b="1" dirty="0"/>
              <a:t>$</a:t>
            </a:r>
            <a:r>
              <a:rPr lang="en-US" sz="2000" b="1" dirty="0" smtClean="0"/>
              <a:t>464.40/MO.</a:t>
            </a:r>
            <a:r>
              <a:rPr lang="en-US" sz="2000" dirty="0" smtClean="0"/>
              <a:t> FOR RENT</a:t>
            </a:r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- A minimum wage worker would have to work 140 hrs./wk. to pay average rent in CCC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- In CCC, it actually takes </a:t>
            </a:r>
            <a:r>
              <a:rPr lang="en-US" sz="2000" b="1" dirty="0" smtClean="0"/>
              <a:t>$34/Hr</a:t>
            </a:r>
            <a:r>
              <a:rPr lang="en-US" sz="2000" dirty="0"/>
              <a:t>.</a:t>
            </a:r>
            <a:r>
              <a:rPr lang="en-US" sz="2000" dirty="0" smtClean="0"/>
              <a:t> to afford market rate housing in 2013*</a:t>
            </a:r>
          </a:p>
          <a:p>
            <a:endParaRPr lang="en-US" sz="2000" dirty="0" smtClean="0"/>
          </a:p>
          <a:p>
            <a:r>
              <a:rPr lang="en-US" sz="2000" smtClean="0"/>
              <a:t>	</a:t>
            </a:r>
            <a:r>
              <a:rPr lang="en-US" sz="2000" b="1" smtClean="0"/>
              <a:t>SS </a:t>
            </a:r>
            <a:r>
              <a:rPr lang="en-US" sz="2000" b="1" dirty="0" smtClean="0"/>
              <a:t>AVERAGE MONTHLY BENEFIT</a:t>
            </a:r>
            <a:r>
              <a:rPr lang="en-US" sz="2000" dirty="0" smtClean="0"/>
              <a:t>:  $1,300/mo. X 30% = </a:t>
            </a:r>
            <a:r>
              <a:rPr lang="en-US" sz="2000" b="1" dirty="0" smtClean="0"/>
              <a:t>$390/MO </a:t>
            </a:r>
            <a:r>
              <a:rPr lang="en-US" sz="2000" dirty="0" smtClean="0"/>
              <a:t>FOR RENT**</a:t>
            </a:r>
          </a:p>
          <a:p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en-US" sz="2000" b="1" dirty="0" smtClean="0"/>
              <a:t>SSI AVERAGE DISABILITY MONTHLY</a:t>
            </a:r>
            <a:r>
              <a:rPr lang="en-US" sz="2000" dirty="0" smtClean="0"/>
              <a:t> </a:t>
            </a:r>
            <a:r>
              <a:rPr lang="en-US" sz="2000" b="1" dirty="0" smtClean="0"/>
              <a:t>BENEFIT: </a:t>
            </a:r>
            <a:r>
              <a:rPr lang="en-US" sz="2000" dirty="0" smtClean="0"/>
              <a:t>$800/mo. X 30% = </a:t>
            </a:r>
            <a:r>
              <a:rPr lang="en-US" sz="2000" b="1" dirty="0" smtClean="0"/>
              <a:t>$240/MO </a:t>
            </a:r>
            <a:r>
              <a:rPr lang="en-US" sz="2000" dirty="0" smtClean="0"/>
              <a:t>FOR RENT 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FOR EVERY 100 EXREMELY LOW INCOME RENTERS, THERE ARE 30 UNITS AVAILABLE</a:t>
            </a:r>
          </a:p>
          <a:p>
            <a:endParaRPr lang="en-US" sz="2000" b="1" dirty="0" smtClean="0"/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Giving housing to the homeless is three times cheaper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than leaving them on the streets.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- Matthew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Yglesias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, 2/4/15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000" dirty="0"/>
          </a:p>
          <a:p>
            <a:r>
              <a:rPr lang="en-US" sz="1600" dirty="0" smtClean="0"/>
              <a:t>*California Housing Partnership Corporation 9/22/15 ;  **www.aarp.org 8/14/13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294" y="1468811"/>
            <a:ext cx="593109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Ft. Lauderdale:  Illegal to sleep in public/panhandle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Solution:  $500 fine/60 days in jail</a:t>
            </a:r>
          </a:p>
          <a:p>
            <a:pPr marL="742950" lvl="1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Philadelphia/Raleigh/Walnut Creek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Ban feeding homeless in public parks</a:t>
            </a:r>
          </a:p>
          <a:p>
            <a:pPr marL="742950" lvl="1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Remove camps/destroy belongings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“the court found that sleeping in public is ‘involuntary and inseparable from’  an individual’s status or condition of being homeless when no shelter space is available”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(Janet F. Bell et al vs City of Boise, 08/06/15)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1770831"/>
            <a:ext cx="4468532" cy="3359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0918" y="444638"/>
            <a:ext cx="93053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HOW SOME COMMUNITIES “SERVE” THE HOMELESS</a:t>
            </a:r>
          </a:p>
          <a:p>
            <a:pPr algn="ct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69950" y="5886450"/>
            <a:ext cx="364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*The National Memo, 10/07/14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65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113" y="800101"/>
            <a:ext cx="1004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WHAT ARE SOME CREATIVE SOLUTIONS?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1482" y="1288489"/>
            <a:ext cx="48678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Tiny </a:t>
            </a:r>
            <a:r>
              <a:rPr lang="en-US" sz="2000" b="1" dirty="0" smtClean="0"/>
              <a:t>Houses/New Communities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In-law Suites/Multigenerational Housing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Co-housing/Shared Resources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Single </a:t>
            </a:r>
            <a:r>
              <a:rPr lang="en-US" sz="2000" b="1" dirty="0"/>
              <a:t>Room Occupancy (</a:t>
            </a:r>
            <a:r>
              <a:rPr lang="en-US" sz="2000" b="1" dirty="0" smtClean="0"/>
              <a:t>SRO)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Converting Unused  Buildings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Shipping Containers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Rent Sharing/Senior Home Sharing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Smaller Apartments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Mobile Homes/Manufactured Homes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Housing on Religious Community Property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69" y="2185065"/>
            <a:ext cx="4873800" cy="29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963" y="642938"/>
            <a:ext cx="812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MICRO COMMUNITY CONCEPTS – PORTLAND, OR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288" y="1628775"/>
            <a:ext cx="9186862" cy="4300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6552" y="985456"/>
            <a:ext cx="2938272" cy="5315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3000" y="1258551"/>
            <a:ext cx="53066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FACILITY</a:t>
            </a:r>
          </a:p>
          <a:p>
            <a:r>
              <a:rPr lang="en-US" sz="2000" b="1" dirty="0"/>
              <a:t>	</a:t>
            </a:r>
            <a:r>
              <a:rPr lang="en-US" sz="2000" dirty="0"/>
              <a:t>- 192 sq. ft.</a:t>
            </a:r>
          </a:p>
          <a:p>
            <a:r>
              <a:rPr lang="en-US" sz="2000" b="1" dirty="0"/>
              <a:t>	</a:t>
            </a:r>
            <a:r>
              <a:rPr lang="en-US" sz="2000" dirty="0"/>
              <a:t>-  Kitchen, bath, futon couch</a:t>
            </a:r>
          </a:p>
          <a:p>
            <a:r>
              <a:rPr lang="en-US" sz="2000" dirty="0"/>
              <a:t>	-  25 units + administrative/laundry </a:t>
            </a:r>
            <a:r>
              <a:rPr lang="en-US" sz="2000" dirty="0" smtClean="0"/>
              <a:t>buildings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HOW ITS DONE</a:t>
            </a:r>
          </a:p>
          <a:p>
            <a:r>
              <a:rPr lang="en-US" sz="2000" b="1" dirty="0"/>
              <a:t>	</a:t>
            </a:r>
            <a:r>
              <a:rPr lang="en-US" sz="2000" dirty="0"/>
              <a:t>-  Public land</a:t>
            </a:r>
          </a:p>
          <a:p>
            <a:r>
              <a:rPr lang="en-US" sz="2000" b="1" dirty="0"/>
              <a:t>	</a:t>
            </a:r>
            <a:r>
              <a:rPr lang="en-US" sz="2000" dirty="0"/>
              <a:t>- </a:t>
            </a:r>
            <a:r>
              <a:rPr lang="en-US" sz="2000" b="1" dirty="0"/>
              <a:t> </a:t>
            </a:r>
            <a:r>
              <a:rPr lang="en-US" sz="2000" dirty="0"/>
              <a:t>Build in 2 – 4 days</a:t>
            </a:r>
          </a:p>
          <a:p>
            <a:r>
              <a:rPr lang="en-US" sz="2000" b="1" dirty="0"/>
              <a:t>	</a:t>
            </a:r>
            <a:r>
              <a:rPr lang="en-US" sz="2000" dirty="0"/>
              <a:t>-  Recycled materials</a:t>
            </a:r>
          </a:p>
          <a:p>
            <a:r>
              <a:rPr lang="en-US" sz="2000" dirty="0"/>
              <a:t>	- </a:t>
            </a:r>
            <a:r>
              <a:rPr lang="en-US" sz="2000" b="1" dirty="0"/>
              <a:t> </a:t>
            </a:r>
            <a:r>
              <a:rPr lang="en-US" sz="2000" dirty="0"/>
              <a:t>Costs $12,000 to build</a:t>
            </a:r>
          </a:p>
          <a:p>
            <a:r>
              <a:rPr lang="en-US" sz="2000" dirty="0"/>
              <a:t>	-</a:t>
            </a:r>
            <a:r>
              <a:rPr lang="en-US" sz="2000" b="1" dirty="0"/>
              <a:t>  </a:t>
            </a:r>
            <a:r>
              <a:rPr lang="en-US" sz="2000" dirty="0"/>
              <a:t>Rents for $250/$350 month</a:t>
            </a:r>
          </a:p>
          <a:p>
            <a:r>
              <a:rPr lang="en-US" sz="2000" dirty="0"/>
              <a:t>	</a:t>
            </a:r>
          </a:p>
          <a:p>
            <a:r>
              <a:rPr lang="en-US" sz="2000" b="1" dirty="0"/>
              <a:t>WHAT IT DOES</a:t>
            </a:r>
          </a:p>
          <a:p>
            <a:r>
              <a:rPr lang="en-US" sz="2000" b="1" dirty="0"/>
              <a:t>	</a:t>
            </a:r>
            <a:r>
              <a:rPr lang="en-US" sz="2000" dirty="0"/>
              <a:t>-  Safe, clean, affordable places to live</a:t>
            </a:r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000" dirty="0"/>
              <a:t>-</a:t>
            </a:r>
            <a:r>
              <a:rPr lang="en-US" sz="2000" b="1" dirty="0"/>
              <a:t> </a:t>
            </a:r>
            <a:r>
              <a:rPr lang="en-US" sz="2000" dirty="0"/>
              <a:t> Provides community</a:t>
            </a:r>
          </a:p>
          <a:p>
            <a:r>
              <a:rPr lang="en-US" sz="2000" dirty="0"/>
              <a:t>	-  </a:t>
            </a:r>
            <a:r>
              <a:rPr lang="en-US" sz="2000" dirty="0">
                <a:solidFill>
                  <a:srgbClr val="FF0000"/>
                </a:solidFill>
              </a:rPr>
              <a:t>Half of rent </a:t>
            </a:r>
            <a:r>
              <a:rPr lang="en-US" sz="2000" dirty="0" smtClean="0">
                <a:solidFill>
                  <a:srgbClr val="FF0000"/>
                </a:solidFill>
              </a:rPr>
              <a:t>will </a:t>
            </a:r>
            <a:r>
              <a:rPr lang="en-US" sz="2000" dirty="0">
                <a:solidFill>
                  <a:srgbClr val="FF0000"/>
                </a:solidFill>
              </a:rPr>
              <a:t>finance next community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98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663" y="296676"/>
            <a:ext cx="10487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OPPORTUNITY VILLAGE - EUGENE, OREGON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COMMUNITY FIRST HOUSING – AUSTIN, TEXAS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076" y="933153"/>
            <a:ext cx="5372100" cy="418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1358745"/>
            <a:ext cx="4832536" cy="2563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9786" y="1209543"/>
            <a:ext cx="6502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OPPORTUNITY VILLAGE</a:t>
            </a:r>
            <a:r>
              <a:rPr lang="en-US" sz="2000" dirty="0" smtClean="0"/>
              <a:t> – Intentional Village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dirty="0" smtClean="0"/>
              <a:t>-  Public Works Parking Lot/City Lease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-  18 Units/30 People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dirty="0" smtClean="0"/>
              <a:t>-  Under 100 Sq. Ft.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-   Separate kitchen, bathhouse, front office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dirty="0" smtClean="0"/>
              <a:t>-   Less than $70,000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dirty="0" smtClean="0"/>
              <a:t>-   Resident involvement: 10 hrs. volunteer staffing; 		village council; manual as community guide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3990644"/>
            <a:ext cx="3313981" cy="2257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29953" y="4105120"/>
            <a:ext cx="769171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COMMUNITY FIRST HOUSING</a:t>
            </a:r>
            <a:endParaRPr lang="en-US" b="1" dirty="0"/>
          </a:p>
          <a:p>
            <a:r>
              <a:rPr lang="en-US" b="1" dirty="0"/>
              <a:t>	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dirty="0"/>
              <a:t>27 Acre </a:t>
            </a:r>
            <a:r>
              <a:rPr lang="en-US" dirty="0" smtClean="0"/>
              <a:t>community; tiny </a:t>
            </a:r>
            <a:r>
              <a:rPr lang="en-US" dirty="0"/>
              <a:t>homes, trailers, tepee</a:t>
            </a:r>
          </a:p>
          <a:p>
            <a:r>
              <a:rPr lang="en-US" dirty="0"/>
              <a:t>	- Medical, mental health </a:t>
            </a:r>
            <a:r>
              <a:rPr lang="en-US" dirty="0" smtClean="0"/>
              <a:t>clinic; community garden, wood working shop,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movie theater </a:t>
            </a:r>
            <a:endParaRPr lang="en-US" b="1" dirty="0"/>
          </a:p>
          <a:p>
            <a:r>
              <a:rPr lang="en-US" b="1" dirty="0"/>
              <a:t>	</a:t>
            </a:r>
            <a:r>
              <a:rPr lang="en-US" dirty="0"/>
              <a:t>- Built w/private funds</a:t>
            </a:r>
          </a:p>
          <a:p>
            <a:r>
              <a:rPr lang="en-US" b="1" dirty="0"/>
              <a:t>	</a:t>
            </a:r>
            <a:r>
              <a:rPr lang="en-US" dirty="0"/>
              <a:t>- Loaves and Fishes</a:t>
            </a:r>
          </a:p>
          <a:p>
            <a:r>
              <a:rPr lang="en-US" dirty="0"/>
              <a:t>	- Tenants pay minimal rent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82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3431" y="439965"/>
            <a:ext cx="818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IN-LAW UNITS (aka GRANNY FLATS, GUEST HOUSES)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2965" y="1059542"/>
            <a:ext cx="83237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2003 </a:t>
            </a:r>
            <a:r>
              <a:rPr lang="en-US" b="1" dirty="0"/>
              <a:t>S</a:t>
            </a:r>
            <a:r>
              <a:rPr lang="en-US" b="1" dirty="0" smtClean="0"/>
              <a:t>TATE LAW:  </a:t>
            </a:r>
            <a:r>
              <a:rPr lang="en-US" dirty="0" smtClean="0"/>
              <a:t>Cities must permit them </a:t>
            </a:r>
            <a:endParaRPr lang="en-US" b="1" dirty="0"/>
          </a:p>
          <a:p>
            <a:r>
              <a:rPr lang="en-US" b="1" dirty="0" smtClean="0"/>
              <a:t>	Advantage:  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ypass city planners, work directly with building staff for permits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LIMITATIONS: (Example: Walnut Creek)</a:t>
            </a:r>
          </a:p>
          <a:p>
            <a:r>
              <a:rPr lang="en-US" b="1" dirty="0"/>
              <a:t>	</a:t>
            </a:r>
            <a:r>
              <a:rPr lang="en-US" dirty="0" smtClean="0"/>
              <a:t>-  Size: 1 BR, 700 sq. ft., second story setback, 10 ft. from property line</a:t>
            </a:r>
          </a:p>
          <a:p>
            <a:r>
              <a:rPr lang="en-US" dirty="0"/>
              <a:t>	</a:t>
            </a:r>
            <a:r>
              <a:rPr lang="en-US" dirty="0" smtClean="0"/>
              <a:t>-  Off street parking</a:t>
            </a:r>
          </a:p>
          <a:p>
            <a:r>
              <a:rPr lang="en-US" dirty="0"/>
              <a:t>	</a:t>
            </a:r>
            <a:r>
              <a:rPr lang="en-US" dirty="0" smtClean="0"/>
              <a:t>-  Architecturally compatible</a:t>
            </a:r>
          </a:p>
          <a:p>
            <a:r>
              <a:rPr lang="en-US" dirty="0"/>
              <a:t>	</a:t>
            </a:r>
            <a:r>
              <a:rPr lang="en-US" dirty="0" smtClean="0"/>
              <a:t>-  Property owner must reside on the property</a:t>
            </a:r>
          </a:p>
          <a:p>
            <a:r>
              <a:rPr lang="en-US" dirty="0"/>
              <a:t>	</a:t>
            </a:r>
            <a:r>
              <a:rPr lang="en-US" dirty="0" smtClean="0"/>
              <a:t>-  Limited number permitted in any given neighborhood</a:t>
            </a:r>
          </a:p>
          <a:p>
            <a:endParaRPr lang="en-US" dirty="0"/>
          </a:p>
          <a:p>
            <a:r>
              <a:rPr lang="en-US" b="1" dirty="0" smtClean="0"/>
              <a:t>ADVANTAGES:</a:t>
            </a:r>
          </a:p>
          <a:p>
            <a:r>
              <a:rPr lang="en-US" b="1" dirty="0"/>
              <a:t>	</a:t>
            </a:r>
            <a:r>
              <a:rPr lang="en-US" dirty="0" smtClean="0"/>
              <a:t>- Family close by, seniors may help out</a:t>
            </a:r>
          </a:p>
          <a:p>
            <a:r>
              <a:rPr lang="en-US" b="1" dirty="0"/>
              <a:t>	</a:t>
            </a:r>
            <a:r>
              <a:rPr lang="en-US" dirty="0" smtClean="0"/>
              <a:t>- Health care cost saving</a:t>
            </a:r>
          </a:p>
          <a:p>
            <a:r>
              <a:rPr lang="en-US" b="1" dirty="0"/>
              <a:t>	</a:t>
            </a:r>
            <a:r>
              <a:rPr lang="en-US" dirty="0" smtClean="0"/>
              <a:t>- Help with mortgage payments</a:t>
            </a:r>
          </a:p>
          <a:p>
            <a:r>
              <a:rPr lang="en-US" dirty="0"/>
              <a:t>	</a:t>
            </a:r>
            <a:r>
              <a:rPr lang="en-US" dirty="0" smtClean="0"/>
              <a:t>-	Lower rent for seniors/boomerang children</a:t>
            </a:r>
          </a:p>
          <a:p>
            <a:endParaRPr lang="en-US" b="1" dirty="0"/>
          </a:p>
          <a:p>
            <a:r>
              <a:rPr lang="en-US" b="1" dirty="0" smtClean="0"/>
              <a:t>HAZARDS:</a:t>
            </a:r>
          </a:p>
          <a:p>
            <a:r>
              <a:rPr lang="en-US" b="1" dirty="0"/>
              <a:t>	</a:t>
            </a:r>
            <a:r>
              <a:rPr lang="en-US" dirty="0" smtClean="0"/>
              <a:t>-	May need to rethink family roles</a:t>
            </a:r>
            <a:endParaRPr lang="en-US" b="1" dirty="0" smtClean="0"/>
          </a:p>
          <a:p>
            <a:r>
              <a:rPr lang="en-US" b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382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425" y="142875"/>
            <a:ext cx="985837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CO-HOUSING/COOPERATIVES</a:t>
            </a:r>
          </a:p>
          <a:p>
            <a:endParaRPr lang="en-US" sz="2400" b="1" i="1" dirty="0" smtClean="0"/>
          </a:p>
          <a:p>
            <a:r>
              <a:rPr lang="en-US" b="1" dirty="0" smtClean="0"/>
              <a:t>										SPECIFICATIONS: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							</a:t>
            </a:r>
            <a:r>
              <a:rPr lang="en-US" dirty="0" smtClean="0"/>
              <a:t>-  Individual units w/shared community activities, 													including some meals</a:t>
            </a:r>
          </a:p>
          <a:p>
            <a:r>
              <a:rPr lang="en-US" dirty="0" smtClean="0"/>
              <a:t>										        -  Clustered </a:t>
            </a:r>
            <a:r>
              <a:rPr lang="en-US" dirty="0"/>
              <a:t>housing w/shared green space</a:t>
            </a:r>
          </a:p>
          <a:p>
            <a:r>
              <a:rPr lang="en-US" b="1" dirty="0" smtClean="0"/>
              <a:t>											</a:t>
            </a:r>
            <a:r>
              <a:rPr lang="en-US" dirty="0" smtClean="0"/>
              <a:t>-  May be apartment, condos, houses, repurposed 													buildings, mixed use</a:t>
            </a:r>
          </a:p>
          <a:p>
            <a:r>
              <a:rPr lang="en-US" dirty="0"/>
              <a:t>		</a:t>
            </a:r>
            <a:r>
              <a:rPr lang="en-US" dirty="0" smtClean="0"/>
              <a:t>									-  Participatory management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							</a:t>
            </a:r>
            <a:r>
              <a:rPr lang="en-US" dirty="0" smtClean="0"/>
              <a:t>-  May be rentals or for sale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							</a:t>
            </a:r>
            <a:r>
              <a:rPr lang="en-US" dirty="0" smtClean="0"/>
              <a:t>-  May be for specific communities:  seniors, 														families, singles, low income</a:t>
            </a:r>
          </a:p>
          <a:p>
            <a:r>
              <a:rPr lang="en-US" b="1" dirty="0"/>
              <a:t>	</a:t>
            </a:r>
          </a:p>
          <a:p>
            <a:r>
              <a:rPr lang="en-US" b="1" dirty="0" smtClean="0"/>
              <a:t>										ADVANTAGES: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							</a:t>
            </a:r>
            <a:r>
              <a:rPr lang="en-US" dirty="0" smtClean="0"/>
              <a:t>-  Can be developed w/o city planner step, work 														directly with building specialists for 														permits*</a:t>
            </a:r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										</a:t>
            </a:r>
            <a:r>
              <a:rPr lang="en-US" dirty="0" smtClean="0"/>
              <a:t>-  Community lifestyle</a:t>
            </a:r>
          </a:p>
          <a:p>
            <a:r>
              <a:rPr lang="en-US" dirty="0"/>
              <a:t>	</a:t>
            </a:r>
            <a:r>
              <a:rPr lang="en-US" dirty="0" smtClean="0"/>
              <a:t>										-  More housing/amenities for the $</a:t>
            </a:r>
            <a:endParaRPr lang="en-US" dirty="0"/>
          </a:p>
          <a:p>
            <a:r>
              <a:rPr lang="en-US" dirty="0" smtClean="0"/>
              <a:t>*2003 state law</a:t>
            </a:r>
            <a:endParaRPr lang="en-US" sz="1400" dirty="0" smtClean="0"/>
          </a:p>
          <a:p>
            <a:r>
              <a:rPr lang="en-US" sz="1400" dirty="0" smtClean="0"/>
              <a:t>*2013 State Law</a:t>
            </a:r>
            <a:r>
              <a:rPr lang="en-US" sz="1400" dirty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004887"/>
            <a:ext cx="4762500" cy="1476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700209"/>
            <a:ext cx="4114799" cy="30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2650" y="269330"/>
            <a:ext cx="1044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MICRO APARTMENTS – MANHATTAN/SAN FRANCISCO/VANCOUVER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8710" y="792550"/>
            <a:ext cx="7715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FACILITY*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250 Sq. Ft., fold-a-way furniture, a la Murphy bed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High ceilings allow more storage, large windows, illusion of space 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r>
              <a:rPr lang="en-US" sz="2000" b="1" dirty="0" smtClean="0"/>
              <a:t>HOW ITS DONE</a:t>
            </a:r>
          </a:p>
          <a:p>
            <a:r>
              <a:rPr lang="en-US" sz="2000" b="1" dirty="0" smtClean="0"/>
              <a:t>	</a:t>
            </a:r>
            <a:r>
              <a:rPr lang="en-US" sz="2000" dirty="0" smtClean="0"/>
              <a:t>-   Change zoning laws</a:t>
            </a:r>
            <a:endParaRPr lang="en-US" sz="2000" b="1" dirty="0" smtClean="0"/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Space + utility + functionality + aesthetic inspiration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Reduce rents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5" t="4127" r="3925" b="-4127"/>
          <a:stretch/>
        </p:blipFill>
        <p:spPr>
          <a:xfrm flipH="1">
            <a:off x="-4052924" y="5644497"/>
            <a:ext cx="2339652" cy="2427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0" y="845608"/>
            <a:ext cx="2915950" cy="35019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37" y="3606491"/>
            <a:ext cx="3244387" cy="2135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8600" y="3870315"/>
            <a:ext cx="4761045" cy="2123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RENE CAZENAVE APARTMENTS**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Subsidized housing for formerly homeless</a:t>
            </a:r>
          </a:p>
          <a:p>
            <a:endParaRPr lang="en-US" b="1" dirty="0" smtClean="0">
              <a:solidFill>
                <a:srgbClr val="000804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/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300" y="4546600"/>
            <a:ext cx="64965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FACILITY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375 Sq. Ft., studios and 1-bedroom units, 10 % handicapped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 Support services 5 days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-   Trans Bay Redevelopment Area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650" y="5777706"/>
            <a:ext cx="680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*Time, 3/25/13</a:t>
            </a:r>
          </a:p>
          <a:p>
            <a:r>
              <a:rPr lang="en-US" sz="1400" dirty="0" smtClean="0"/>
              <a:t>**San Francisco Chronicle Home Design, 9/14; www.renecazenaveapartments.com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33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13276</TotalTime>
  <Words>438</Words>
  <Application>Microsoft Office PowerPoint</Application>
  <PresentationFormat>Widescreen</PresentationFormat>
  <Paragraphs>262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2016: Can It Happen? Some Suggested Options</dc:title>
  <dc:creator>Microsoft account</dc:creator>
  <cp:lastModifiedBy>Microsoft account</cp:lastModifiedBy>
  <cp:revision>219</cp:revision>
  <cp:lastPrinted>2015-09-26T02:19:54Z</cp:lastPrinted>
  <dcterms:created xsi:type="dcterms:W3CDTF">2014-09-21T04:25:14Z</dcterms:created>
  <dcterms:modified xsi:type="dcterms:W3CDTF">2015-10-12T17:01:14Z</dcterms:modified>
</cp:coreProperties>
</file>