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91" r:id="rId2"/>
  </p:sldMasterIdLst>
  <p:notesMasterIdLst>
    <p:notesMasterId r:id="rId36"/>
  </p:notesMasterIdLst>
  <p:handoutMasterIdLst>
    <p:handoutMasterId r:id="rId37"/>
  </p:handoutMasterIdLst>
  <p:sldIdLst>
    <p:sldId id="256" r:id="rId3"/>
    <p:sldId id="257" r:id="rId4"/>
    <p:sldId id="350" r:id="rId5"/>
    <p:sldId id="354" r:id="rId6"/>
    <p:sldId id="258" r:id="rId7"/>
    <p:sldId id="295" r:id="rId8"/>
    <p:sldId id="351" r:id="rId9"/>
    <p:sldId id="289" r:id="rId10"/>
    <p:sldId id="291" r:id="rId11"/>
    <p:sldId id="292" r:id="rId12"/>
    <p:sldId id="261" r:id="rId13"/>
    <p:sldId id="293" r:id="rId14"/>
    <p:sldId id="317" r:id="rId15"/>
    <p:sldId id="264" r:id="rId16"/>
    <p:sldId id="267" r:id="rId17"/>
    <p:sldId id="334" r:id="rId18"/>
    <p:sldId id="328" r:id="rId19"/>
    <p:sldId id="327" r:id="rId20"/>
    <p:sldId id="333" r:id="rId21"/>
    <p:sldId id="269" r:id="rId22"/>
    <p:sldId id="320" r:id="rId23"/>
    <p:sldId id="321" r:id="rId24"/>
    <p:sldId id="347" r:id="rId25"/>
    <p:sldId id="352" r:id="rId26"/>
    <p:sldId id="336" r:id="rId27"/>
    <p:sldId id="337" r:id="rId28"/>
    <p:sldId id="353" r:id="rId29"/>
    <p:sldId id="339" r:id="rId30"/>
    <p:sldId id="346" r:id="rId31"/>
    <p:sldId id="282" r:id="rId32"/>
    <p:sldId id="342" r:id="rId33"/>
    <p:sldId id="349" r:id="rId34"/>
    <p:sldId id="330" r:id="rId35"/>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Lane" initials="B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759" autoAdjust="0"/>
  </p:normalViewPr>
  <p:slideViewPr>
    <p:cSldViewPr snapToGrid="0">
      <p:cViewPr varScale="1">
        <p:scale>
          <a:sx n="103" d="100"/>
          <a:sy n="103" d="100"/>
        </p:scale>
        <p:origin x="150" y="3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55" d="100"/>
          <a:sy n="55" d="100"/>
        </p:scale>
        <p:origin x="-1824" y="-5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9114" y="0"/>
            <a:ext cx="3066733" cy="468154"/>
          </a:xfrm>
          <a:prstGeom prst="rect">
            <a:avLst/>
          </a:prstGeom>
        </p:spPr>
        <p:txBody>
          <a:bodyPr vert="horz" lIns="93936" tIns="46968" rIns="93936" bIns="46968" rtlCol="0"/>
          <a:lstStyle>
            <a:lvl1pPr algn="r">
              <a:defRPr sz="1200"/>
            </a:lvl1pPr>
          </a:lstStyle>
          <a:p>
            <a:fld id="{D470D738-E4BC-4762-9415-454A504185EB}" type="datetimeFigureOut">
              <a:rPr lang="en-US" smtClean="0"/>
              <a:pPr/>
              <a:t>11/17/2015</a:t>
            </a:fld>
            <a:endParaRPr lang="en-US"/>
          </a:p>
        </p:txBody>
      </p:sp>
      <p:sp>
        <p:nvSpPr>
          <p:cNvPr id="4" name="Footer Placeholder 3"/>
          <p:cNvSpPr>
            <a:spLocks noGrp="1"/>
          </p:cNvSpPr>
          <p:nvPr>
            <p:ph type="ftr" sz="quarter" idx="2"/>
          </p:nvPr>
        </p:nvSpPr>
        <p:spPr>
          <a:xfrm>
            <a:off x="0" y="8892754"/>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9114" y="8892754"/>
            <a:ext cx="3066733" cy="468154"/>
          </a:xfrm>
          <a:prstGeom prst="rect">
            <a:avLst/>
          </a:prstGeom>
        </p:spPr>
        <p:txBody>
          <a:bodyPr vert="horz" lIns="93936" tIns="46968" rIns="93936" bIns="46968" rtlCol="0" anchor="b"/>
          <a:lstStyle>
            <a:lvl1pPr algn="r">
              <a:defRPr sz="1200"/>
            </a:lvl1pPr>
          </a:lstStyle>
          <a:p>
            <a:fld id="{BF16F42C-46E1-4348-9ACF-8FC9F39B608C}" type="slidenum">
              <a:rPr lang="en-US" smtClean="0"/>
              <a:pPr/>
              <a:t>‹#›</a:t>
            </a:fld>
            <a:endParaRPr lang="en-US"/>
          </a:p>
        </p:txBody>
      </p:sp>
    </p:spTree>
    <p:extLst>
      <p:ext uri="{BB962C8B-B14F-4D97-AF65-F5344CB8AC3E}">
        <p14:creationId xmlns:p14="http://schemas.microsoft.com/office/powerpoint/2010/main" val="307854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7" name="Slide Number Placeholder 6"/>
          <p:cNvSpPr>
            <a:spLocks noGrp="1"/>
          </p:cNvSpPr>
          <p:nvPr>
            <p:ph type="sldNum" sz="quarter" idx="5"/>
          </p:nvPr>
        </p:nvSpPr>
        <p:spPr>
          <a:xfrm>
            <a:off x="4009114" y="8892754"/>
            <a:ext cx="3066733" cy="468154"/>
          </a:xfrm>
          <a:prstGeom prst="rect">
            <a:avLst/>
          </a:prstGeom>
        </p:spPr>
        <p:txBody>
          <a:bodyPr vert="horz" lIns="93936" tIns="46968" rIns="93936" bIns="46968" rtlCol="0" anchor="b"/>
          <a:lstStyle>
            <a:lvl1pPr algn="r">
              <a:defRPr sz="1200"/>
            </a:lvl1pPr>
          </a:lstStyle>
          <a:p>
            <a:fld id="{AF097643-4A61-4438-98CD-C5EB683CA947}" type="slidenum">
              <a:rPr lang="en-US" smtClean="0"/>
              <a:pPr/>
              <a:t>‹#›</a:t>
            </a:fld>
            <a:endParaRPr lang="en-US"/>
          </a:p>
        </p:txBody>
      </p:sp>
      <p:sp>
        <p:nvSpPr>
          <p:cNvPr id="9" name="Notes Placeholder 8"/>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52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4213384"/>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1</a:t>
            </a:fld>
            <a:endParaRPr lang="en-US"/>
          </a:p>
        </p:txBody>
      </p:sp>
    </p:spTree>
    <p:extLst>
      <p:ext uri="{BB962C8B-B14F-4D97-AF65-F5344CB8AC3E}">
        <p14:creationId xmlns:p14="http://schemas.microsoft.com/office/powerpoint/2010/main" val="162563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restaurants, there was a very small one time increase of less than 1%.   Why?  Wages are only a fraction of overall costs, even in restaurant industry, and…</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462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take our values</a:t>
            </a:r>
            <a:r>
              <a:rPr lang="en-US" baseline="0" dirty="0" smtClean="0"/>
              <a:t> seriously, we must look hard at the economic environment in which most people live, most of the time.  Two of our values stand out.</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20</a:t>
            </a:fld>
            <a:endParaRPr lang="en-US"/>
          </a:p>
        </p:txBody>
      </p:sp>
    </p:spTree>
    <p:extLst>
      <p:ext uri="{BB962C8B-B14F-4D97-AF65-F5344CB8AC3E}">
        <p14:creationId xmlns:p14="http://schemas.microsoft.com/office/powerpoint/2010/main" val="153935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3 years </a:t>
            </a:r>
            <a:r>
              <a:rPr lang="en-US" dirty="0" err="1" smtClean="0"/>
              <a:t>Walmart</a:t>
            </a:r>
            <a:r>
              <a:rPr lang="en-US" baseline="0" dirty="0" smtClean="0"/>
              <a:t> workers have gathered to protest wages and working conditions on Black Friday.</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6342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t>
            </a:r>
            <a:r>
              <a:rPr lang="en-US" baseline="0" dirty="0" err="1" smtClean="0"/>
              <a:t>Walmart</a:t>
            </a:r>
            <a:r>
              <a:rPr lang="en-US" baseline="0" dirty="0" smtClean="0"/>
              <a:t> is the organization of </a:t>
            </a:r>
            <a:r>
              <a:rPr lang="en-US" baseline="0" dirty="0" err="1" smtClean="0"/>
              <a:t>Walmart</a:t>
            </a:r>
            <a:r>
              <a:rPr lang="en-US" baseline="0" dirty="0" smtClean="0"/>
              <a:t> workers; Making change at </a:t>
            </a:r>
            <a:r>
              <a:rPr lang="en-US" baseline="0" dirty="0" err="1" smtClean="0"/>
              <a:t>Walmart</a:t>
            </a:r>
            <a:r>
              <a:rPr lang="en-US" baseline="0" dirty="0" smtClean="0"/>
              <a:t> is the organization of community supporters.</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4745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UUs across the state at last round of California protests.</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9116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 unison.</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33</a:t>
            </a:fld>
            <a:endParaRPr lang="en-US"/>
          </a:p>
        </p:txBody>
      </p:sp>
    </p:spTree>
    <p:extLst>
      <p:ext uri="{BB962C8B-B14F-4D97-AF65-F5344CB8AC3E}">
        <p14:creationId xmlns:p14="http://schemas.microsoft.com/office/powerpoint/2010/main" val="421074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Tree>
    <p:extLst>
      <p:ext uri="{BB962C8B-B14F-4D97-AF65-F5344CB8AC3E}">
        <p14:creationId xmlns:p14="http://schemas.microsoft.com/office/powerpoint/2010/main" val="340666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subsistence,</a:t>
            </a:r>
            <a:r>
              <a:rPr lang="en-US" baseline="0" dirty="0" smtClean="0"/>
              <a:t> enough to “get by” but enough to thrive and achieve a fulfilling life.</a:t>
            </a:r>
            <a:endParaRPr lang="en-US" dirty="0"/>
          </a:p>
        </p:txBody>
      </p:sp>
    </p:spTree>
    <p:extLst>
      <p:ext uri="{BB962C8B-B14F-4D97-AF65-F5344CB8AC3E}">
        <p14:creationId xmlns:p14="http://schemas.microsoft.com/office/powerpoint/2010/main" val="338846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Costly housing</a:t>
            </a:r>
            <a:r>
              <a:rPr lang="en-US" baseline="0" dirty="0" smtClean="0"/>
              <a:t> a burden for all California workers.</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6</a:t>
            </a:fld>
            <a:endParaRPr lang="en-US"/>
          </a:p>
        </p:txBody>
      </p:sp>
    </p:spTree>
    <p:extLst>
      <p:ext uri="{BB962C8B-B14F-4D97-AF65-F5344CB8AC3E}">
        <p14:creationId xmlns:p14="http://schemas.microsoft.com/office/powerpoint/2010/main" val="2175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8</a:t>
            </a:fld>
            <a:endParaRPr lang="en-US"/>
          </a:p>
        </p:txBody>
      </p:sp>
    </p:spTree>
    <p:extLst>
      <p:ext uri="{BB962C8B-B14F-4D97-AF65-F5344CB8AC3E}">
        <p14:creationId xmlns:p14="http://schemas.microsoft.com/office/powerpoint/2010/main" val="343852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Wages are key to income, which measures relative deprivation or surplus, the condition along a continuum from</a:t>
            </a:r>
            <a:r>
              <a:rPr lang="en-US" baseline="0" dirty="0" smtClean="0"/>
              <a:t> impoverishment to wealth.</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10</a:t>
            </a:fld>
            <a:endParaRPr lang="en-US"/>
          </a:p>
        </p:txBody>
      </p:sp>
    </p:spTree>
    <p:extLst>
      <p:ext uri="{BB962C8B-B14F-4D97-AF65-F5344CB8AC3E}">
        <p14:creationId xmlns:p14="http://schemas.microsoft.com/office/powerpoint/2010/main" val="57543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Inequality is not new, but has grown steadily</a:t>
            </a:r>
            <a:r>
              <a:rPr lang="en-US" baseline="0" dirty="0" smtClean="0"/>
              <a:t> to its current unconscionable extreme.  But aren’t wages making a comeback with the recovery?</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11</a:t>
            </a:fld>
            <a:endParaRPr lang="en-US"/>
          </a:p>
        </p:txBody>
      </p:sp>
    </p:spTree>
    <p:extLst>
      <p:ext uri="{BB962C8B-B14F-4D97-AF65-F5344CB8AC3E}">
        <p14:creationId xmlns:p14="http://schemas.microsoft.com/office/powerpoint/2010/main" val="384341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lowest paid are</a:t>
            </a:r>
            <a:r>
              <a:rPr lang="en-US" baseline="0" dirty="0" smtClean="0"/>
              <a:t> seeing little or no benefit from the “employment growth” touted by the pundits.</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12</a:t>
            </a:fld>
            <a:endParaRPr lang="en-US"/>
          </a:p>
        </p:txBody>
      </p:sp>
    </p:spTree>
    <p:extLst>
      <p:ext uri="{BB962C8B-B14F-4D97-AF65-F5344CB8AC3E}">
        <p14:creationId xmlns:p14="http://schemas.microsoft.com/office/powerpoint/2010/main" val="306997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is for these workers a series of ghastly choices, none of which will avoid</a:t>
            </a:r>
            <a:r>
              <a:rPr lang="en-US" baseline="0" dirty="0" smtClean="0"/>
              <a:t> the next one.</a:t>
            </a:r>
            <a:endParaRPr lang="en-US" dirty="0"/>
          </a:p>
        </p:txBody>
      </p:sp>
      <p:sp>
        <p:nvSpPr>
          <p:cNvPr id="4" name="Slide Number Placeholder 3"/>
          <p:cNvSpPr>
            <a:spLocks noGrp="1"/>
          </p:cNvSpPr>
          <p:nvPr>
            <p:ph type="sldNum" sz="quarter" idx="10"/>
          </p:nvPr>
        </p:nvSpPr>
        <p:spPr/>
        <p:txBody>
          <a:bodyPr/>
          <a:lstStyle/>
          <a:p>
            <a:fld id="{AF097643-4A61-4438-98CD-C5EB683CA947}" type="slidenum">
              <a:rPr lang="en-US" smtClean="0"/>
              <a:pPr/>
              <a:t>15</a:t>
            </a:fld>
            <a:endParaRPr lang="en-US"/>
          </a:p>
        </p:txBody>
      </p:sp>
    </p:spTree>
    <p:extLst>
      <p:ext uri="{BB962C8B-B14F-4D97-AF65-F5344CB8AC3E}">
        <p14:creationId xmlns:p14="http://schemas.microsoft.com/office/powerpoint/2010/main" val="36895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68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78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39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185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11/17/2015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41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11/17/2015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766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11/17/2015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570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0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241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2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75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4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7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630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46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654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918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430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483C1-35BB-48EA-9E13-76DAB0F51B65}" type="datetimeFigureOut">
              <a:rPr lang="en-US" smtClean="0">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2B1D9-D349-4909-8699-EE14286BD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1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44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15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33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68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3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2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89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3777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68" r:id="rId13"/>
    <p:sldLayoutId id="2147483684" r:id="rId14"/>
    <p:sldLayoutId id="2147483687" r:id="rId15"/>
    <p:sldLayoutId id="214748369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8B483C1-35BB-48EA-9E13-76DAB0F51B65}" type="datetimeFigureOut">
              <a:rPr lang="en-US" smtClean="0">
                <a:solidFill>
                  <a:prstClr val="black">
                    <a:tint val="75000"/>
                  </a:prstClr>
                </a:solidFill>
              </a:rPr>
              <a:pPr defTabSz="914400"/>
              <a:t>11/17/2015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432B1D9-D349-4909-8699-EE14286BD8F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755037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iu-uhw.org/archives/22325" TargetMode="External"/><Relationship Id="rId2" Type="http://schemas.openxmlformats.org/officeDocument/2006/relationships/hyperlink" Target="http://www.seiuca.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making/" TargetMode="External"/><Relationship Id="rId4" Type="http://schemas.openxmlformats.org/officeDocument/2006/relationships/hyperlink" Target="http://forrespect.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ightfor15.or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dignityatdarden.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086" y="884903"/>
            <a:ext cx="10653937" cy="1106129"/>
          </a:xfrm>
        </p:spPr>
        <p:txBody>
          <a:bodyPr>
            <a:normAutofit fontScale="90000"/>
          </a:bodyPr>
          <a:lstStyle/>
          <a:p>
            <a:pPr algn="ctr"/>
            <a:r>
              <a:rPr lang="en-US" sz="4000" b="1" dirty="0" smtClean="0"/>
              <a:t>DIGNITY AT WORK -- THE MORAL IMPERATIVE</a:t>
            </a:r>
            <a:br>
              <a:rPr lang="en-US" sz="4000" b="1" dirty="0" smtClean="0"/>
            </a:br>
            <a:r>
              <a:rPr lang="en-US" sz="4000" b="1" dirty="0" smtClean="0"/>
              <a:t>OF A LIVING WAGE</a:t>
            </a:r>
            <a:endParaRPr lang="en-US" sz="4000" b="1" dirty="0"/>
          </a:p>
        </p:txBody>
      </p:sp>
      <p:sp>
        <p:nvSpPr>
          <p:cNvPr id="3" name="Subtitle 2"/>
          <p:cNvSpPr>
            <a:spLocks noGrp="1"/>
          </p:cNvSpPr>
          <p:nvPr>
            <p:ph type="subTitle" idx="1"/>
          </p:nvPr>
        </p:nvSpPr>
        <p:spPr>
          <a:xfrm>
            <a:off x="4043966" y="2949677"/>
            <a:ext cx="7315201" cy="2665512"/>
          </a:xfrm>
        </p:spPr>
        <p:txBody>
          <a:bodyPr>
            <a:noAutofit/>
          </a:bodyPr>
          <a:lstStyle/>
          <a:p>
            <a:pPr algn="ctr"/>
            <a:r>
              <a:rPr lang="en-US" sz="3200" b="1" i="1" dirty="0" smtClean="0">
                <a:latin typeface="Calibri" panose="020F0502020204030204" pitchFamily="34" charset="0"/>
              </a:rPr>
              <a:t>Unitarian Universalist Justice Ministry </a:t>
            </a:r>
          </a:p>
          <a:p>
            <a:pPr algn="ctr"/>
            <a:r>
              <a:rPr lang="en-US" sz="3200" b="1" i="1" dirty="0" smtClean="0">
                <a:latin typeface="Calibri" panose="020F0502020204030204" pitchFamily="34" charset="0"/>
              </a:rPr>
              <a:t>of California</a:t>
            </a:r>
            <a:endParaRPr lang="en-US" sz="3200" b="1" i="1" dirty="0">
              <a:latin typeface="Calibri" panose="020F0502020204030204" pitchFamily="34" charset="0"/>
            </a:endParaRPr>
          </a:p>
        </p:txBody>
      </p:sp>
    </p:spTree>
    <p:extLst>
      <p:ext uri="{BB962C8B-B14F-4D97-AF65-F5344CB8AC3E}">
        <p14:creationId xmlns:p14="http://schemas.microsoft.com/office/powerpoint/2010/main" val="234420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865" y="715825"/>
            <a:ext cx="10018713" cy="832756"/>
          </a:xfrm>
        </p:spPr>
        <p:txBody>
          <a:bodyPr/>
          <a:lstStyle/>
          <a:p>
            <a:pPr algn="ctr"/>
            <a:r>
              <a:rPr lang="en-US" b="1" i="1" dirty="0" smtClean="0"/>
              <a:t>Wages are falling behind</a:t>
            </a:r>
            <a:endParaRPr lang="en-US" b="1" i="1" dirty="0"/>
          </a:p>
        </p:txBody>
      </p:sp>
      <p:sp>
        <p:nvSpPr>
          <p:cNvPr id="3" name="Content Placeholder 2"/>
          <p:cNvSpPr>
            <a:spLocks noGrp="1"/>
          </p:cNvSpPr>
          <p:nvPr>
            <p:ph idx="1"/>
          </p:nvPr>
        </p:nvSpPr>
        <p:spPr>
          <a:xfrm>
            <a:off x="1015776" y="1548581"/>
            <a:ext cx="10402890" cy="4557251"/>
          </a:xfrm>
        </p:spPr>
        <p:txBody>
          <a:bodyPr>
            <a:normAutofit/>
          </a:bodyPr>
          <a:lstStyle/>
          <a:p>
            <a:pPr>
              <a:lnSpc>
                <a:spcPct val="110000"/>
              </a:lnSpc>
              <a:spcBef>
                <a:spcPts val="0"/>
              </a:spcBef>
              <a:spcAft>
                <a:spcPts val="1200"/>
              </a:spcAft>
              <a:buNone/>
            </a:pPr>
            <a:r>
              <a:rPr lang="en-US" dirty="0" smtClean="0"/>
              <a:t>	</a:t>
            </a:r>
            <a:r>
              <a:rPr lang="en-US" sz="3600" dirty="0" smtClean="0"/>
              <a:t>From 2006-2013 wages for 80% of workers </a:t>
            </a:r>
            <a:r>
              <a:rPr lang="en-US" sz="3600" b="1" i="1" dirty="0" smtClean="0"/>
              <a:t>fell significantly </a:t>
            </a:r>
            <a:r>
              <a:rPr lang="en-US" sz="3600" dirty="0" smtClean="0"/>
              <a:t>--- 5 - 6.5%.</a:t>
            </a:r>
          </a:p>
          <a:p>
            <a:pPr>
              <a:spcBef>
                <a:spcPts val="0"/>
              </a:spcBef>
              <a:spcAft>
                <a:spcPts val="1200"/>
              </a:spcAft>
              <a:buNone/>
            </a:pPr>
            <a:r>
              <a:rPr lang="en-US" sz="3600" dirty="0" smtClean="0"/>
              <a:t>	The result: the </a:t>
            </a:r>
            <a:r>
              <a:rPr lang="en-US" sz="3600" b="1" i="1" dirty="0" smtClean="0"/>
              <a:t>wage gap </a:t>
            </a:r>
            <a:r>
              <a:rPr lang="en-US" sz="3600" dirty="0" smtClean="0"/>
              <a:t>between highest and lowest paid workers is at its highest level ever. This gap is a major contributor to severe and growing inequality…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857" y="898907"/>
            <a:ext cx="8765178" cy="6047809"/>
          </a:xfrm>
          <a:prstGeom prst="rect">
            <a:avLst/>
          </a:prstGeom>
          <a:noFill/>
        </p:spPr>
        <p:txBody>
          <a:bodyPr wrap="square" rtlCol="0">
            <a:spAutoFit/>
          </a:bodyPr>
          <a:lstStyle/>
          <a:p>
            <a:pPr algn="ctr"/>
            <a:r>
              <a:rPr lang="en-US" sz="3200" b="1" dirty="0" smtClean="0">
                <a:latin typeface="Calibri" panose="020F0502020204030204" pitchFamily="34" charset="0"/>
              </a:rPr>
              <a:t>WAGES AND INEQUALITY</a:t>
            </a:r>
          </a:p>
          <a:p>
            <a:pPr algn="ctr"/>
            <a:endParaRPr lang="en-US" sz="2800" b="1" i="1" dirty="0"/>
          </a:p>
          <a:p>
            <a:pPr>
              <a:spcAft>
                <a:spcPts val="1800"/>
              </a:spcAft>
            </a:pPr>
            <a:r>
              <a:rPr lang="en-US" sz="3200" b="1" dirty="0" smtClean="0">
                <a:latin typeface="Calibri" panose="020F0502020204030204" pitchFamily="34" charset="0"/>
              </a:rPr>
              <a:t>Inequality is not new, but has grown steadily for more than 3 decades: </a:t>
            </a:r>
          </a:p>
          <a:p>
            <a:r>
              <a:rPr lang="en-US" sz="3200" b="1" dirty="0" smtClean="0">
                <a:latin typeface="Calibri" panose="020F0502020204030204" pitchFamily="34" charset="0"/>
              </a:rPr>
              <a:t>Since 1979 the top 20% of earners </a:t>
            </a:r>
            <a:r>
              <a:rPr lang="en-US" sz="3200" dirty="0" smtClean="0"/>
              <a:t>– </a:t>
            </a:r>
            <a:r>
              <a:rPr lang="en-US" sz="3200" b="1" i="1" dirty="0" smtClean="0">
                <a:latin typeface="Calibri" panose="020F0502020204030204" pitchFamily="34" charset="0"/>
              </a:rPr>
              <a:t>gained</a:t>
            </a:r>
            <a:r>
              <a:rPr lang="en-US" sz="3200" b="1" dirty="0" smtClean="0">
                <a:latin typeface="Calibri" panose="020F0502020204030204" pitchFamily="34" charset="0"/>
              </a:rPr>
              <a:t> 17.9%</a:t>
            </a:r>
          </a:p>
          <a:p>
            <a:r>
              <a:rPr lang="en-US" sz="3200" b="1" dirty="0" smtClean="0">
                <a:latin typeface="Calibri" panose="020F0502020204030204" pitchFamily="34" charset="0"/>
              </a:rPr>
              <a:t>	Everybody else – </a:t>
            </a:r>
            <a:r>
              <a:rPr lang="en-US" sz="3200" b="1" i="1" dirty="0" smtClean="0">
                <a:latin typeface="Calibri" panose="020F0502020204030204" pitchFamily="34" charset="0"/>
              </a:rPr>
              <a:t>lost</a:t>
            </a:r>
            <a:r>
              <a:rPr lang="en-US" sz="3200" b="1" dirty="0" smtClean="0">
                <a:latin typeface="Calibri" panose="020F0502020204030204" pitchFamily="34" charset="0"/>
              </a:rPr>
              <a:t> 12.2% in same period.</a:t>
            </a:r>
          </a:p>
          <a:p>
            <a:endParaRPr lang="en-US" sz="2800" b="1" dirty="0" smtClean="0">
              <a:latin typeface="Calibri" panose="020F0502020204030204" pitchFamily="34" charset="0"/>
            </a:endParaRPr>
          </a:p>
          <a:p>
            <a:pPr algn="ctr"/>
            <a:r>
              <a:rPr lang="en-US" sz="2800" b="1" dirty="0" smtClean="0">
                <a:latin typeface="Calibri" panose="020F0502020204030204" pitchFamily="34" charset="0"/>
              </a:rPr>
              <a:t>	</a:t>
            </a:r>
            <a:r>
              <a:rPr lang="en-US" sz="3200" b="1" i="1" dirty="0" smtClean="0">
                <a:latin typeface="Calibri" panose="020F0502020204030204" pitchFamily="34" charset="0"/>
              </a:rPr>
              <a:t>That’s a 30% gap.</a:t>
            </a:r>
            <a:endParaRPr lang="en-US" sz="3200" i="1" dirty="0" smtClean="0">
              <a:latin typeface="Calibri" panose="020F0502020204030204" pitchFamily="34" charset="0"/>
            </a:endParaRPr>
          </a:p>
          <a:p>
            <a:endParaRPr lang="en-US" dirty="0"/>
          </a:p>
          <a:p>
            <a:r>
              <a:rPr lang="en-US" dirty="0" smtClean="0"/>
              <a:t>	</a:t>
            </a:r>
            <a:endParaRPr lang="en-US" sz="2400" dirty="0"/>
          </a:p>
          <a:p>
            <a:r>
              <a:rPr lang="en-US" sz="2400" dirty="0" smtClean="0"/>
              <a:t>	</a:t>
            </a:r>
            <a:r>
              <a:rPr lang="en-US" sz="2400" dirty="0"/>
              <a:t/>
            </a:r>
            <a:br>
              <a:rPr lang="en-US" sz="2400" dirty="0"/>
            </a:br>
            <a:endParaRPr lang="en-US" sz="2400" dirty="0"/>
          </a:p>
          <a:p>
            <a:endParaRPr lang="en-US" sz="2000" dirty="0"/>
          </a:p>
          <a:p>
            <a:endParaRPr lang="en-US" sz="2000" dirty="0"/>
          </a:p>
        </p:txBody>
      </p:sp>
    </p:spTree>
    <p:extLst>
      <p:ext uri="{BB962C8B-B14F-4D97-AF65-F5344CB8AC3E}">
        <p14:creationId xmlns:p14="http://schemas.microsoft.com/office/powerpoint/2010/main" val="68611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72" y="657809"/>
            <a:ext cx="10018713" cy="1084006"/>
          </a:xfrm>
        </p:spPr>
        <p:txBody>
          <a:bodyPr/>
          <a:lstStyle/>
          <a:p>
            <a:pPr algn="ctr">
              <a:spcAft>
                <a:spcPts val="1200"/>
              </a:spcAft>
            </a:pPr>
            <a:r>
              <a:rPr lang="en-US" b="1" i="1" dirty="0" smtClean="0"/>
              <a:t>Even Worse in the “Recovery”</a:t>
            </a:r>
            <a:r>
              <a:rPr lang="en-US" i="1" dirty="0" smtClean="0"/>
              <a:t> </a:t>
            </a:r>
            <a:endParaRPr lang="en-US" i="1" dirty="0"/>
          </a:p>
        </p:txBody>
      </p:sp>
      <p:sp>
        <p:nvSpPr>
          <p:cNvPr id="3" name="Content Placeholder 2"/>
          <p:cNvSpPr>
            <a:spLocks noGrp="1"/>
          </p:cNvSpPr>
          <p:nvPr>
            <p:ph idx="1"/>
          </p:nvPr>
        </p:nvSpPr>
        <p:spPr>
          <a:xfrm>
            <a:off x="811763" y="1741815"/>
            <a:ext cx="10644607" cy="4903915"/>
          </a:xfrm>
        </p:spPr>
        <p:txBody>
          <a:bodyPr>
            <a:normAutofit fontScale="85000" lnSpcReduction="10000"/>
          </a:bodyPr>
          <a:lstStyle/>
          <a:p>
            <a:pPr>
              <a:spcBef>
                <a:spcPts val="0"/>
              </a:spcBef>
              <a:spcAft>
                <a:spcPts val="1800"/>
              </a:spcAft>
              <a:buNone/>
            </a:pPr>
            <a:r>
              <a:rPr lang="en-US" dirty="0" smtClean="0">
                <a:latin typeface="Calibri" panose="020F0502020204030204" pitchFamily="34" charset="0"/>
              </a:rPr>
              <a:t>	</a:t>
            </a:r>
            <a:r>
              <a:rPr lang="en-US" sz="4100" dirty="0" smtClean="0">
                <a:latin typeface="Calibri" panose="020F0502020204030204" pitchFamily="34" charset="0"/>
              </a:rPr>
              <a:t>In the first 3 years of the “recovery,” </a:t>
            </a:r>
            <a:r>
              <a:rPr lang="en-US" sz="4100" b="1" i="1" dirty="0" smtClean="0">
                <a:latin typeface="Calibri" panose="020F0502020204030204" pitchFamily="34" charset="0"/>
              </a:rPr>
              <a:t>95% of all income gains nationally went to the top 1% of income earners. Tina got no raise.</a:t>
            </a:r>
          </a:p>
          <a:p>
            <a:pPr>
              <a:spcBef>
                <a:spcPts val="0"/>
              </a:spcBef>
              <a:spcAft>
                <a:spcPts val="1200"/>
              </a:spcAft>
              <a:buNone/>
            </a:pPr>
            <a:r>
              <a:rPr lang="en-US" sz="4100" b="1" dirty="0" smtClean="0">
                <a:latin typeface="Calibri" panose="020F0502020204030204" pitchFamily="34" charset="0"/>
              </a:rPr>
              <a:t>	In California, </a:t>
            </a:r>
            <a:r>
              <a:rPr lang="en-US" sz="4100" b="1" i="1" dirty="0" smtClean="0"/>
              <a:t>2009-2011 the economy grew by 4.5%: 	</a:t>
            </a:r>
          </a:p>
          <a:p>
            <a:pPr lvl="2">
              <a:spcBef>
                <a:spcPts val="0"/>
              </a:spcBef>
              <a:buNone/>
            </a:pPr>
            <a:r>
              <a:rPr lang="en-US" sz="4100" b="1" i="1" dirty="0" smtClean="0"/>
              <a:t>		top 1% income </a:t>
            </a:r>
            <a:r>
              <a:rPr lang="en-US" sz="4100" b="1" i="1" u="sng" dirty="0" smtClean="0"/>
              <a:t>grew</a:t>
            </a:r>
            <a:r>
              <a:rPr lang="en-US" sz="4100" b="1" i="1" dirty="0" smtClean="0"/>
              <a:t> by 25%;</a:t>
            </a:r>
          </a:p>
          <a:p>
            <a:pPr>
              <a:spcBef>
                <a:spcPts val="0"/>
              </a:spcBef>
              <a:spcAft>
                <a:spcPts val="0"/>
              </a:spcAft>
              <a:buNone/>
            </a:pPr>
            <a:r>
              <a:rPr lang="en-US" sz="4100" b="1" i="1" dirty="0" smtClean="0"/>
              <a:t>			Tina and the rest of the bottom 99% saw 				their incomes </a:t>
            </a:r>
            <a:r>
              <a:rPr lang="en-US" sz="4100" b="1" i="1" u="sng" dirty="0" smtClean="0"/>
              <a:t>drop</a:t>
            </a:r>
            <a:r>
              <a:rPr lang="en-US" sz="4100" b="1" i="1" dirty="0" smtClean="0"/>
              <a:t> by 1%.</a:t>
            </a:r>
            <a:r>
              <a:rPr lang="en-US" sz="3200" dirty="0" smtClean="0"/>
              <a:t/>
            </a:r>
            <a:br>
              <a:rPr lang="en-US" sz="3200" dirty="0" smtClean="0"/>
            </a:br>
            <a:r>
              <a:rPr lang="en-US" sz="3200" dirty="0" smtClean="0"/>
              <a:t>    </a:t>
            </a:r>
          </a:p>
          <a:p>
            <a:pPr>
              <a:spcBef>
                <a:spcPts val="0"/>
              </a:spcBef>
              <a:spcAft>
                <a:spcPts val="1800"/>
              </a:spcAft>
              <a:buNone/>
            </a:pPr>
            <a:endParaRPr lang="en-US" sz="3200" b="1" dirty="0" smtClean="0">
              <a:latin typeface="Calibri" panose="020F0502020204030204" pitchFamily="34" charset="0"/>
            </a:endParaRPr>
          </a:p>
          <a:p>
            <a:pPr>
              <a:buNone/>
            </a:pPr>
            <a:r>
              <a:rPr lang="en-US" sz="3200" dirty="0" smtClean="0"/>
              <a:t>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2" y="265471"/>
            <a:ext cx="10018711" cy="1253613"/>
          </a:xfrm>
        </p:spPr>
        <p:txBody>
          <a:bodyPr/>
          <a:lstStyle/>
          <a:p>
            <a:r>
              <a:rPr lang="en-US" b="1" i="1" dirty="0" smtClean="0"/>
              <a:t>We Are Subsidizing Employers’ Low Wages </a:t>
            </a:r>
            <a:endParaRPr lang="en-US" b="1" i="1" dirty="0"/>
          </a:p>
        </p:txBody>
      </p:sp>
      <p:sp>
        <p:nvSpPr>
          <p:cNvPr id="4" name="Text Placeholder 3"/>
          <p:cNvSpPr>
            <a:spLocks noGrp="1"/>
          </p:cNvSpPr>
          <p:nvPr>
            <p:ph type="body" idx="1"/>
          </p:nvPr>
        </p:nvSpPr>
        <p:spPr>
          <a:xfrm>
            <a:off x="1484312" y="1386347"/>
            <a:ext cx="10018713" cy="5147187"/>
          </a:xfrm>
        </p:spPr>
        <p:txBody>
          <a:bodyPr>
            <a:normAutofit lnSpcReduction="10000"/>
          </a:bodyPr>
          <a:lstStyle/>
          <a:p>
            <a:r>
              <a:rPr lang="en-US" sz="3600" dirty="0" smtClean="0">
                <a:latin typeface="Calibri" panose="020F0502020204030204" pitchFamily="34" charset="0"/>
              </a:rPr>
              <a:t>Currently at $9.00 per hour California full time minimum wage earners with a family live </a:t>
            </a:r>
            <a:r>
              <a:rPr lang="en-US" sz="3600" b="1" i="1" dirty="0" smtClean="0">
                <a:latin typeface="Calibri" panose="020F0502020204030204" pitchFamily="34" charset="0"/>
              </a:rPr>
              <a:t>below the federal poverty line.  These are the working poor.</a:t>
            </a:r>
          </a:p>
          <a:p>
            <a:r>
              <a:rPr lang="en-US" sz="3500" b="1" dirty="0" smtClean="0">
                <a:latin typeface="Calibri" panose="020F0502020204030204" pitchFamily="34" charset="0"/>
              </a:rPr>
              <a:t>Our tax dollars go to support these workers </a:t>
            </a:r>
            <a:r>
              <a:rPr lang="en-US" sz="3500" dirty="0" smtClean="0"/>
              <a:t>– </a:t>
            </a:r>
            <a:endParaRPr lang="en-US" sz="3500" b="1" dirty="0" smtClean="0">
              <a:latin typeface="Calibri" panose="020F0502020204030204" pitchFamily="34" charset="0"/>
            </a:endParaRPr>
          </a:p>
          <a:p>
            <a:pPr algn="just"/>
            <a:r>
              <a:rPr lang="en-US" sz="3500" dirty="0" smtClean="0">
                <a:latin typeface="Calibri" panose="020F0502020204030204" pitchFamily="34" charset="0"/>
              </a:rPr>
              <a:t>Over half of low wage workers nationally qualify for government assistance.  We </a:t>
            </a:r>
            <a:r>
              <a:rPr lang="en-US" sz="3500" b="1" dirty="0" smtClean="0">
                <a:latin typeface="Calibri" panose="020F0502020204030204" pitchFamily="34" charset="0"/>
              </a:rPr>
              <a:t>subsidize their employers </a:t>
            </a:r>
            <a:r>
              <a:rPr lang="en-US" sz="3500" dirty="0" smtClean="0">
                <a:latin typeface="Calibri" panose="020F0502020204030204" pitchFamily="34" charset="0"/>
              </a:rPr>
              <a:t>to the tune of more than </a:t>
            </a:r>
            <a:r>
              <a:rPr lang="en-US" sz="3500" b="1" i="1" dirty="0" smtClean="0">
                <a:latin typeface="Calibri" panose="020F0502020204030204" pitchFamily="34" charset="0"/>
              </a:rPr>
              <a:t>$240 billion a year nationally </a:t>
            </a:r>
            <a:r>
              <a:rPr lang="en-US" sz="3500" dirty="0" smtClean="0">
                <a:latin typeface="Calibri" panose="020F0502020204030204" pitchFamily="34" charset="0"/>
              </a:rPr>
              <a:t>to help support the working poor they employ.  California taxpayers pay </a:t>
            </a:r>
            <a:r>
              <a:rPr lang="en-US" sz="3500" b="1" i="1" dirty="0" smtClean="0">
                <a:latin typeface="Calibri" panose="020F0502020204030204" pitchFamily="34" charset="0"/>
              </a:rPr>
              <a:t>$700 million a year </a:t>
            </a:r>
            <a:r>
              <a:rPr lang="en-US" sz="3500" dirty="0" smtClean="0">
                <a:latin typeface="Calibri" panose="020F0502020204030204" pitchFamily="34" charset="0"/>
              </a:rPr>
              <a:t>to help these full time workers put food on the table.</a:t>
            </a:r>
            <a:endParaRPr lang="en-US" sz="3500" b="1" i="1" dirty="0" smtClean="0">
              <a:latin typeface="Calibri" panose="020F0502020204030204" pitchFamily="34" charset="0"/>
            </a:endParaRPr>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9022" y="2219870"/>
            <a:ext cx="6375042" cy="3016210"/>
          </a:xfrm>
          <a:prstGeom prst="rect">
            <a:avLst/>
          </a:prstGeom>
          <a:noFill/>
        </p:spPr>
        <p:txBody>
          <a:bodyPr wrap="square" rtlCol="0">
            <a:spAutoFit/>
          </a:bodyPr>
          <a:lstStyle/>
          <a:p>
            <a:pPr algn="ctr">
              <a:spcAft>
                <a:spcPts val="1200"/>
              </a:spcAft>
            </a:pPr>
            <a:r>
              <a:rPr lang="en-US" sz="3200" b="1" dirty="0" smtClean="0">
                <a:latin typeface="Calibri" panose="020F0502020204030204" pitchFamily="34" charset="0"/>
              </a:rPr>
              <a:t>WHO ARE THE BIG WINNERS IN CORPORATE SUBSIDIES?</a:t>
            </a:r>
            <a:endParaRPr lang="en-US" sz="3200" b="1" dirty="0">
              <a:latin typeface="Calibri" panose="020F0502020204030204" pitchFamily="34" charset="0"/>
            </a:endParaRPr>
          </a:p>
          <a:p>
            <a:pPr algn="ctr">
              <a:spcAft>
                <a:spcPts val="1200"/>
              </a:spcAft>
            </a:pPr>
            <a:r>
              <a:rPr lang="en-US" sz="3200" b="1" dirty="0" smtClean="0">
                <a:latin typeface="Calibri" panose="020F0502020204030204" pitchFamily="34" charset="0"/>
              </a:rPr>
              <a:t>WALMART</a:t>
            </a:r>
          </a:p>
          <a:p>
            <a:pPr algn="ctr">
              <a:spcAft>
                <a:spcPts val="1200"/>
              </a:spcAft>
            </a:pPr>
            <a:r>
              <a:rPr lang="en-US" sz="3200" b="1" dirty="0" smtClean="0">
                <a:latin typeface="Calibri" panose="020F0502020204030204" pitchFamily="34" charset="0"/>
              </a:rPr>
              <a:t>and TINA’S EMPLOYER -</a:t>
            </a:r>
            <a:endParaRPr lang="en-US" sz="3200" b="1" dirty="0">
              <a:latin typeface="Calibri" panose="020F0502020204030204" pitchFamily="34" charset="0"/>
            </a:endParaRPr>
          </a:p>
          <a:p>
            <a:pPr algn="ctr"/>
            <a:r>
              <a:rPr lang="en-US" sz="3200" b="1" dirty="0" err="1" smtClean="0">
                <a:latin typeface="Calibri" panose="020F0502020204030204" pitchFamily="34" charset="0"/>
              </a:rPr>
              <a:t>McDONALDS</a:t>
            </a:r>
            <a:endParaRPr lang="en-US" sz="3200" b="1" dirty="0">
              <a:latin typeface="Calibri" panose="020F0502020204030204" pitchFamily="34" charset="0"/>
            </a:endParaRPr>
          </a:p>
        </p:txBody>
      </p:sp>
    </p:spTree>
    <p:extLst>
      <p:ext uri="{BB962C8B-B14F-4D97-AF65-F5344CB8AC3E}">
        <p14:creationId xmlns:p14="http://schemas.microsoft.com/office/powerpoint/2010/main" val="18213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38" y="1529740"/>
            <a:ext cx="8703130" cy="3046988"/>
          </a:xfrm>
          <a:prstGeom prst="rect">
            <a:avLst/>
          </a:prstGeom>
          <a:noFill/>
        </p:spPr>
        <p:txBody>
          <a:bodyPr wrap="square" rtlCol="0">
            <a:spAutoFit/>
          </a:bodyPr>
          <a:lstStyle/>
          <a:p>
            <a:pPr algn="ctr"/>
            <a:r>
              <a:rPr lang="en-US" sz="3200" b="1" dirty="0" smtClean="0">
                <a:latin typeface="Calibri" panose="020F0502020204030204" pitchFamily="34" charset="0"/>
              </a:rPr>
              <a:t>HOW DO LOW WAGE WORKERS</a:t>
            </a:r>
          </a:p>
          <a:p>
            <a:pPr algn="ctr"/>
            <a:r>
              <a:rPr lang="en-US" sz="3200" b="1" dirty="0" smtClean="0">
                <a:latin typeface="Calibri" panose="020F0502020204030204" pitchFamily="34" charset="0"/>
              </a:rPr>
              <a:t> LIKE TINA GET BY?</a:t>
            </a:r>
          </a:p>
          <a:p>
            <a:pPr algn="ctr"/>
            <a:endParaRPr lang="en-US" sz="3200" b="1" dirty="0">
              <a:latin typeface="Calibri" panose="020F0502020204030204" pitchFamily="34" charset="0"/>
            </a:endParaRPr>
          </a:p>
          <a:p>
            <a:pPr algn="ctr"/>
            <a:r>
              <a:rPr lang="en-US" sz="3200" b="1" i="1" dirty="0" smtClean="0">
                <a:latin typeface="Calibri" panose="020F0502020204030204" pitchFamily="34" charset="0"/>
              </a:rPr>
              <a:t>By constantly choosing between rent, food, school fees, and medical care, between their families’ home and their health.</a:t>
            </a:r>
            <a:endParaRPr lang="en-US" sz="3200" b="1" i="1" dirty="0">
              <a:latin typeface="Calibri" panose="020F0502020204030204" pitchFamily="34" charset="0"/>
            </a:endParaRPr>
          </a:p>
        </p:txBody>
      </p:sp>
    </p:spTree>
    <p:extLst>
      <p:ext uri="{BB962C8B-B14F-4D97-AF65-F5344CB8AC3E}">
        <p14:creationId xmlns:p14="http://schemas.microsoft.com/office/powerpoint/2010/main" val="37519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245" y="793602"/>
            <a:ext cx="9310655" cy="4985980"/>
          </a:xfrm>
          <a:prstGeom prst="rect">
            <a:avLst/>
          </a:prstGeom>
          <a:noFill/>
        </p:spPr>
        <p:txBody>
          <a:bodyPr wrap="square" rtlCol="0">
            <a:spAutoFit/>
          </a:bodyPr>
          <a:lstStyle/>
          <a:p>
            <a:pPr algn="ctr"/>
            <a:r>
              <a:rPr lang="en-US" sz="3200" b="1" dirty="0" smtClean="0">
                <a:solidFill>
                  <a:prstClr val="black"/>
                </a:solidFill>
              </a:rPr>
              <a:t>WHAT DO OPPONENTS OF RAISING WAGES SAY?</a:t>
            </a:r>
            <a:r>
              <a:rPr lang="en-US" sz="3200" dirty="0">
                <a:solidFill>
                  <a:prstClr val="black"/>
                </a:solidFill>
              </a:rPr>
              <a:t> </a:t>
            </a:r>
            <a:endParaRPr lang="en-US" sz="3200" dirty="0" smtClean="0">
              <a:solidFill>
                <a:prstClr val="black"/>
              </a:solidFill>
            </a:endParaRPr>
          </a:p>
          <a:p>
            <a:pPr algn="just"/>
            <a:endParaRPr lang="en-US" sz="3200" dirty="0">
              <a:solidFill>
                <a:prstClr val="black"/>
              </a:solidFill>
            </a:endParaRPr>
          </a:p>
          <a:p>
            <a:pPr>
              <a:spcAft>
                <a:spcPts val="1200"/>
              </a:spcAft>
            </a:pPr>
            <a:r>
              <a:rPr lang="en-US" sz="3200" dirty="0" smtClean="0">
                <a:solidFill>
                  <a:prstClr val="black"/>
                </a:solidFill>
              </a:rPr>
              <a:t>“It will cause significant price increases.” But </a:t>
            </a:r>
          </a:p>
          <a:p>
            <a:pPr marL="457200" indent="-457200">
              <a:spcAft>
                <a:spcPts val="1200"/>
              </a:spcAft>
              <a:buFont typeface="Arial" panose="020B0604020202020204" pitchFamily="34" charset="0"/>
              <a:buChar char="•"/>
            </a:pPr>
            <a:r>
              <a:rPr lang="en-US" sz="3200" dirty="0" smtClean="0">
                <a:solidFill>
                  <a:prstClr val="black"/>
                </a:solidFill>
              </a:rPr>
              <a:t>Wages are only a portion of operating costs.</a:t>
            </a:r>
          </a:p>
          <a:p>
            <a:pPr marL="457200" indent="-457200">
              <a:spcAft>
                <a:spcPts val="1200"/>
              </a:spcAft>
              <a:buFont typeface="Arial" panose="020B0604020202020204" pitchFamily="34" charset="0"/>
              <a:buChar char="•"/>
            </a:pPr>
            <a:r>
              <a:rPr lang="en-US" sz="3200" dirty="0" smtClean="0">
                <a:solidFill>
                  <a:prstClr val="black"/>
                </a:solidFill>
              </a:rPr>
              <a:t>Increasing wages also benefits businesses:</a:t>
            </a:r>
          </a:p>
          <a:p>
            <a:r>
              <a:rPr lang="en-US" sz="3200" dirty="0" smtClean="0">
                <a:solidFill>
                  <a:prstClr val="black"/>
                </a:solidFill>
              </a:rPr>
              <a:t>	</a:t>
            </a:r>
            <a:r>
              <a:rPr lang="en-US" sz="3200" b="1" i="1" dirty="0" smtClean="0">
                <a:solidFill>
                  <a:prstClr val="black"/>
                </a:solidFill>
              </a:rPr>
              <a:t>Lowers </a:t>
            </a:r>
            <a:r>
              <a:rPr lang="en-US" sz="3200" b="1" i="1" dirty="0">
                <a:solidFill>
                  <a:prstClr val="black"/>
                </a:solidFill>
              </a:rPr>
              <a:t>costs by reducing employee turnover</a:t>
            </a:r>
          </a:p>
          <a:p>
            <a:r>
              <a:rPr lang="en-US" sz="3200" dirty="0">
                <a:solidFill>
                  <a:prstClr val="black"/>
                </a:solidFill>
              </a:rPr>
              <a:t>	</a:t>
            </a:r>
            <a:r>
              <a:rPr lang="en-US" sz="3200" b="1" i="1" dirty="0" smtClean="0">
                <a:solidFill>
                  <a:prstClr val="black"/>
                </a:solidFill>
              </a:rPr>
              <a:t>Improves </a:t>
            </a:r>
            <a:r>
              <a:rPr lang="en-US" sz="3200" b="1" i="1" dirty="0">
                <a:solidFill>
                  <a:prstClr val="black"/>
                </a:solidFill>
              </a:rPr>
              <a:t>employee morale and productivity </a:t>
            </a:r>
          </a:p>
          <a:p>
            <a:endParaRPr lang="en-US" sz="3200" b="1" i="1" dirty="0" smtClean="0">
              <a:solidFill>
                <a:prstClr val="black"/>
              </a:solidFill>
            </a:endParaRPr>
          </a:p>
          <a:p>
            <a:r>
              <a:rPr lang="en-US" sz="3200" b="1" dirty="0" smtClean="0">
                <a:solidFill>
                  <a:prstClr val="black"/>
                </a:solidFill>
              </a:rPr>
              <a:t> </a:t>
            </a:r>
            <a:endParaRPr lang="en-US" sz="3200" b="1" dirty="0">
              <a:solidFill>
                <a:prstClr val="black"/>
              </a:solidFill>
            </a:endParaRPr>
          </a:p>
        </p:txBody>
      </p:sp>
    </p:spTree>
    <p:extLst>
      <p:ext uri="{BB962C8B-B14F-4D97-AF65-F5344CB8AC3E}">
        <p14:creationId xmlns:p14="http://schemas.microsoft.com/office/powerpoint/2010/main" val="64864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1" dirty="0" smtClean="0"/>
              <a:t>Any Price Increases are Minimal</a:t>
            </a:r>
            <a:endParaRPr lang="en-US" sz="3600" i="1" dirty="0"/>
          </a:p>
        </p:txBody>
      </p:sp>
      <p:sp>
        <p:nvSpPr>
          <p:cNvPr id="3" name="Content Placeholder 2"/>
          <p:cNvSpPr>
            <a:spLocks noGrp="1"/>
          </p:cNvSpPr>
          <p:nvPr>
            <p:ph idx="1"/>
          </p:nvPr>
        </p:nvSpPr>
        <p:spPr/>
        <p:txBody>
          <a:bodyPr/>
          <a:lstStyle/>
          <a:p>
            <a:pPr marL="0" indent="0" algn="just">
              <a:buNone/>
            </a:pPr>
            <a:r>
              <a:rPr lang="en-US" sz="3200" dirty="0" smtClean="0"/>
              <a:t>For a minimum wage increase in Contra Costa County to $15/hour by 2020 a recent </a:t>
            </a:r>
            <a:r>
              <a:rPr lang="en-US" sz="3200" dirty="0"/>
              <a:t>study </a:t>
            </a:r>
            <a:r>
              <a:rPr lang="en-US" sz="3200" dirty="0" smtClean="0"/>
              <a:t>projects an overall </a:t>
            </a:r>
            <a:r>
              <a:rPr lang="en-US" sz="3200" dirty="0"/>
              <a:t>increase in </a:t>
            </a:r>
            <a:r>
              <a:rPr lang="en-US" sz="3200" dirty="0" smtClean="0"/>
              <a:t>prices for </a:t>
            </a:r>
            <a:r>
              <a:rPr lang="en-US" sz="3200" dirty="0"/>
              <a:t>restaurants of </a:t>
            </a:r>
            <a:r>
              <a:rPr lang="en-US" sz="3200" dirty="0" smtClean="0"/>
              <a:t>1.3% per year. </a:t>
            </a:r>
            <a:r>
              <a:rPr lang="en-US" sz="3200" dirty="0"/>
              <a:t>The price of a </a:t>
            </a:r>
            <a:r>
              <a:rPr lang="en-US" sz="3200" dirty="0" smtClean="0"/>
              <a:t>$5.00 </a:t>
            </a:r>
            <a:r>
              <a:rPr lang="en-US" sz="3200" dirty="0"/>
              <a:t>menu item would thus increase </a:t>
            </a:r>
            <a:r>
              <a:rPr lang="en-US" sz="3200" dirty="0" smtClean="0"/>
              <a:t>by 6½ cents per year over the </a:t>
            </a:r>
            <a:r>
              <a:rPr lang="en-US" sz="3200" dirty="0"/>
              <a:t>5 year </a:t>
            </a:r>
            <a:r>
              <a:rPr lang="en-US" sz="3200" dirty="0" smtClean="0"/>
              <a:t>period.  </a:t>
            </a:r>
            <a:endParaRPr lang="en-US" dirty="0"/>
          </a:p>
        </p:txBody>
      </p:sp>
    </p:spTree>
    <p:extLst>
      <p:ext uri="{BB962C8B-B14F-4D97-AF65-F5344CB8AC3E}">
        <p14:creationId xmlns:p14="http://schemas.microsoft.com/office/powerpoint/2010/main" val="295396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Opponents also say that raising wages </a:t>
            </a:r>
            <a:r>
              <a:rPr lang="en-US" dirty="0"/>
              <a:t>will reduce </a:t>
            </a:r>
            <a:r>
              <a:rPr lang="en-US" dirty="0" smtClean="0"/>
              <a:t>employment.</a:t>
            </a:r>
            <a:endParaRPr lang="en-US" dirty="0"/>
          </a:p>
        </p:txBody>
      </p:sp>
      <p:sp>
        <p:nvSpPr>
          <p:cNvPr id="3" name="Content Placeholder 2"/>
          <p:cNvSpPr>
            <a:spLocks noGrp="1"/>
          </p:cNvSpPr>
          <p:nvPr>
            <p:ph idx="1"/>
          </p:nvPr>
        </p:nvSpPr>
        <p:spPr>
          <a:xfrm>
            <a:off x="838200" y="1998920"/>
            <a:ext cx="10515600" cy="4539549"/>
          </a:xfrm>
        </p:spPr>
        <p:txBody>
          <a:bodyPr>
            <a:normAutofit/>
          </a:bodyPr>
          <a:lstStyle/>
          <a:p>
            <a:pPr marL="0" indent="0" algn="just">
              <a:buNone/>
            </a:pPr>
            <a:r>
              <a:rPr lang="en-US" sz="3600" dirty="0" smtClean="0"/>
              <a:t>The research contradicts this claim.  </a:t>
            </a:r>
          </a:p>
          <a:p>
            <a:pPr algn="just"/>
            <a:r>
              <a:rPr lang="en-US" sz="3600" dirty="0" smtClean="0"/>
              <a:t>States </a:t>
            </a:r>
            <a:r>
              <a:rPr lang="en-US" sz="3600" dirty="0"/>
              <a:t>that have recently raised the minimum wage have increased employment more than those that </a:t>
            </a:r>
            <a:r>
              <a:rPr lang="en-US" sz="3600" dirty="0" smtClean="0"/>
              <a:t>have not.</a:t>
            </a:r>
            <a:r>
              <a:rPr lang="en-US" sz="3600" dirty="0"/>
              <a:t> </a:t>
            </a:r>
            <a:r>
              <a:rPr lang="en-US" sz="3600" dirty="0" smtClean="0"/>
              <a:t> </a:t>
            </a:r>
          </a:p>
          <a:p>
            <a:pPr algn="just"/>
            <a:r>
              <a:rPr lang="en-US" sz="3600" dirty="0" smtClean="0"/>
              <a:t>Extensive research on </a:t>
            </a:r>
            <a:r>
              <a:rPr lang="en-US" sz="3600" dirty="0"/>
              <a:t>past minimum wage increases at the national, state and local levels </a:t>
            </a:r>
            <a:r>
              <a:rPr lang="en-US" sz="3600" dirty="0" smtClean="0"/>
              <a:t>found no </a:t>
            </a:r>
            <a:r>
              <a:rPr lang="en-US" sz="3600" dirty="0"/>
              <a:t>statistically significant effects on employment or hours worked. </a:t>
            </a:r>
            <a:endParaRPr lang="en-US" sz="3600" dirty="0" smtClean="0"/>
          </a:p>
          <a:p>
            <a:pPr marL="0" indent="0">
              <a:buNone/>
            </a:pPr>
            <a:endParaRPr lang="en-US" dirty="0"/>
          </a:p>
        </p:txBody>
      </p:sp>
    </p:spTree>
    <p:extLst>
      <p:ext uri="{BB962C8B-B14F-4D97-AF65-F5344CB8AC3E}">
        <p14:creationId xmlns:p14="http://schemas.microsoft.com/office/powerpoint/2010/main" val="278164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Higher Wages Will Boost the Local Economy</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sz="3400" dirty="0" smtClean="0"/>
              <a:t>Higher wages for low-wage workers </a:t>
            </a:r>
            <a:r>
              <a:rPr lang="en-US" sz="3400" dirty="0"/>
              <a:t>will benefit local economies by boosting the spending of those households who spend more of their income than other groups.  The increased purchasing power of low-wage workers </a:t>
            </a:r>
            <a:r>
              <a:rPr lang="en-US" sz="3400" dirty="0" smtClean="0"/>
              <a:t>provides </a:t>
            </a:r>
            <a:r>
              <a:rPr lang="en-US" sz="3400" dirty="0"/>
              <a:t>economic stimulus to their communities.</a:t>
            </a:r>
          </a:p>
          <a:p>
            <a:pPr marL="0" indent="0">
              <a:buNone/>
            </a:pPr>
            <a:endParaRPr lang="en-US" sz="3400" dirty="0"/>
          </a:p>
        </p:txBody>
      </p:sp>
    </p:spTree>
    <p:extLst>
      <p:ext uri="{BB962C8B-B14F-4D97-AF65-F5344CB8AC3E}">
        <p14:creationId xmlns:p14="http://schemas.microsoft.com/office/powerpoint/2010/main" val="417880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182" y="2147881"/>
            <a:ext cx="7521262" cy="3539430"/>
          </a:xfrm>
          <a:prstGeom prst="rect">
            <a:avLst/>
          </a:prstGeom>
          <a:noFill/>
        </p:spPr>
        <p:txBody>
          <a:bodyPr wrap="square" rtlCol="0">
            <a:spAutoFit/>
          </a:bodyPr>
          <a:lstStyle/>
          <a:p>
            <a:pPr algn="r"/>
            <a:r>
              <a:rPr lang="en-US" sz="4000" b="1" i="1" dirty="0">
                <a:latin typeface="Calibri" panose="020F0502020204030204" pitchFamily="34" charset="0"/>
              </a:rPr>
              <a:t>“No labor is menial unless you’re not getting adequate wages</a:t>
            </a:r>
            <a:r>
              <a:rPr lang="en-US" sz="4000" b="1" i="1" dirty="0" smtClean="0">
                <a:latin typeface="Calibri" panose="020F0502020204030204" pitchFamily="34" charset="0"/>
              </a:rPr>
              <a:t>.”</a:t>
            </a:r>
          </a:p>
          <a:p>
            <a:pPr algn="r"/>
            <a:endParaRPr lang="en-US" sz="4000" b="1" i="1" dirty="0">
              <a:latin typeface="Calibri" panose="020F0502020204030204" pitchFamily="34" charset="0"/>
            </a:endParaRPr>
          </a:p>
          <a:p>
            <a:pPr algn="r"/>
            <a:r>
              <a:rPr lang="en-US" sz="3200" b="1" dirty="0">
                <a:latin typeface="Calibri" panose="020F0502020204030204" pitchFamily="34" charset="0"/>
              </a:rPr>
              <a:t>Dr. Martin Luther King, Jr.</a:t>
            </a:r>
          </a:p>
          <a:p>
            <a:pPr algn="r"/>
            <a:endParaRPr lang="en-US" sz="3200" b="1" dirty="0">
              <a:latin typeface="Calibri" panose="020F0502020204030204" pitchFamily="34" charset="0"/>
            </a:endParaRPr>
          </a:p>
          <a:p>
            <a:pPr algn="r"/>
            <a:endParaRPr lang="en-US" sz="4000" b="1" i="1" dirty="0">
              <a:latin typeface="Calibri" panose="020F0502020204030204" pitchFamily="34" charset="0"/>
            </a:endParaRPr>
          </a:p>
        </p:txBody>
      </p:sp>
    </p:spTree>
    <p:extLst>
      <p:ext uri="{BB962C8B-B14F-4D97-AF65-F5344CB8AC3E}">
        <p14:creationId xmlns:p14="http://schemas.microsoft.com/office/powerpoint/2010/main" val="323191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3230" y="559633"/>
            <a:ext cx="8216722" cy="5778505"/>
          </a:xfrm>
          <a:prstGeom prst="rect">
            <a:avLst/>
          </a:prstGeom>
          <a:noFill/>
        </p:spPr>
        <p:txBody>
          <a:bodyPr wrap="square" rtlCol="0">
            <a:spAutoFit/>
          </a:bodyPr>
          <a:lstStyle/>
          <a:p>
            <a:pPr algn="ctr">
              <a:spcAft>
                <a:spcPts val="1200"/>
              </a:spcAft>
            </a:pPr>
            <a:r>
              <a:rPr lang="en-US" sz="3200" b="1" dirty="0" smtClean="0">
                <a:latin typeface="Calibri" panose="020F0502020204030204" pitchFamily="34" charset="0"/>
              </a:rPr>
              <a:t>OUR FAITHS CALL US TO CARE</a:t>
            </a:r>
          </a:p>
          <a:p>
            <a:pPr algn="ctr">
              <a:spcAft>
                <a:spcPts val="900"/>
              </a:spcAft>
            </a:pPr>
            <a:r>
              <a:rPr lang="en-US" sz="3200" i="1" dirty="0" smtClean="0"/>
              <a:t>From the Statement by the Evangelical Lutheran Church of America on Raising the Minimum Wage</a:t>
            </a:r>
            <a:endParaRPr lang="en-US" sz="2400" dirty="0" smtClean="0">
              <a:latin typeface="Calibri" panose="020F0502020204030204" pitchFamily="34" charset="0"/>
            </a:endParaRPr>
          </a:p>
          <a:p>
            <a:pPr algn="just"/>
            <a:r>
              <a:rPr lang="en-US" sz="3200" dirty="0" smtClean="0"/>
              <a:t>“An adequate minimum wage for all workers is an essential part of an overall strategy in addressing poverty.  In addition to the economic benefits it will bring to the entire economy, </a:t>
            </a:r>
            <a:r>
              <a:rPr lang="en-US" sz="3200" i="1" dirty="0" smtClean="0"/>
              <a:t>increasing the…minimum wage affirms both the value of work and the value to society of those who engage in it</a:t>
            </a:r>
            <a:r>
              <a:rPr lang="en-US" sz="3200" dirty="0" smtClean="0"/>
              <a:t>.”</a:t>
            </a:r>
            <a:endParaRPr lang="en-US" sz="3200" dirty="0">
              <a:latin typeface="Calibri" panose="020F0502020204030204" pitchFamily="34" charset="0"/>
            </a:endParaRPr>
          </a:p>
        </p:txBody>
      </p:sp>
    </p:spTree>
    <p:extLst>
      <p:ext uri="{BB962C8B-B14F-4D97-AF65-F5344CB8AC3E}">
        <p14:creationId xmlns:p14="http://schemas.microsoft.com/office/powerpoint/2010/main" val="355387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Substantial Majority of Americans Favors Raising the Minimum Wage</a:t>
            </a:r>
            <a:endParaRPr lang="en-US" sz="4000" dirty="0"/>
          </a:p>
        </p:txBody>
      </p:sp>
      <p:sp>
        <p:nvSpPr>
          <p:cNvPr id="3" name="Content Placeholder 2"/>
          <p:cNvSpPr>
            <a:spLocks noGrp="1"/>
          </p:cNvSpPr>
          <p:nvPr>
            <p:ph idx="1"/>
          </p:nvPr>
        </p:nvSpPr>
        <p:spPr/>
        <p:txBody>
          <a:bodyPr>
            <a:normAutofit/>
          </a:bodyPr>
          <a:lstStyle/>
          <a:p>
            <a:pPr>
              <a:spcBef>
                <a:spcPts val="0"/>
              </a:spcBef>
              <a:spcAft>
                <a:spcPts val="1200"/>
              </a:spcAft>
              <a:buNone/>
            </a:pPr>
            <a:r>
              <a:rPr lang="en-US" dirty="0" smtClean="0"/>
              <a:t>	</a:t>
            </a:r>
            <a:r>
              <a:rPr lang="en-US" sz="3200" dirty="0" smtClean="0"/>
              <a:t>A poll in January found 75% of respondents favored raising the minimum wage to $12.50/hour by 2020, </a:t>
            </a:r>
            <a:r>
              <a:rPr lang="en-US" sz="3200" b="1" i="1" dirty="0" smtClean="0"/>
              <a:t>more</a:t>
            </a:r>
            <a:r>
              <a:rPr lang="en-US" sz="3200" dirty="0" smtClean="0"/>
              <a:t> </a:t>
            </a:r>
            <a:r>
              <a:rPr lang="en-US" sz="3200" b="1" i="1" dirty="0" smtClean="0"/>
              <a:t>than supported raising it by a lesser amount.  Even more favored automatic annual cost of living increases.</a:t>
            </a:r>
          </a:p>
          <a:p>
            <a:pPr>
              <a:buNone/>
            </a:pPr>
            <a:r>
              <a:rPr lang="en-US" sz="3200" dirty="0" smtClean="0"/>
              <a:t>	Support for the increase came from </a:t>
            </a:r>
            <a:r>
              <a:rPr lang="en-US" sz="3200" b="1" i="1" dirty="0" smtClean="0"/>
              <a:t>all demographic and political groups.</a:t>
            </a:r>
            <a:endParaRPr lang="en-US" sz="32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02214"/>
          </a:xfrm>
        </p:spPr>
        <p:txBody>
          <a:bodyPr/>
          <a:lstStyle/>
          <a:p>
            <a:pPr algn="ctr"/>
            <a:r>
              <a:rPr lang="en-US" b="1" dirty="0" smtClean="0"/>
              <a:t>Many California Cities Have Already </a:t>
            </a:r>
            <a:br>
              <a:rPr lang="en-US" b="1" dirty="0" smtClean="0"/>
            </a:br>
            <a:r>
              <a:rPr lang="en-US" b="1" dirty="0" smtClean="0"/>
              <a:t>Increased the Minimum Wage</a:t>
            </a:r>
            <a:endParaRPr lang="en-US" b="1" dirty="0"/>
          </a:p>
        </p:txBody>
      </p:sp>
      <p:sp>
        <p:nvSpPr>
          <p:cNvPr id="3" name="Content Placeholder 2"/>
          <p:cNvSpPr>
            <a:spLocks noGrp="1"/>
          </p:cNvSpPr>
          <p:nvPr>
            <p:ph idx="1"/>
          </p:nvPr>
        </p:nvSpPr>
        <p:spPr>
          <a:xfrm>
            <a:off x="1484310" y="2667000"/>
            <a:ext cx="10018713" cy="1831258"/>
          </a:xfrm>
        </p:spPr>
        <p:txBody>
          <a:bodyPr>
            <a:normAutofit/>
          </a:bodyPr>
          <a:lstStyle/>
          <a:p>
            <a:pPr>
              <a:buNone/>
            </a:pPr>
            <a:r>
              <a:rPr lang="en-US" sz="3600" dirty="0" smtClean="0"/>
              <a:t>Including Oakland, San Francisco, San Jose, Richmond, San Diego, Mountain View, </a:t>
            </a:r>
            <a:r>
              <a:rPr lang="en-US" sz="3600" dirty="0"/>
              <a:t>Los </a:t>
            </a:r>
            <a:r>
              <a:rPr lang="en-US" sz="3600" dirty="0" smtClean="0"/>
              <a:t>Angeles, Berkeley, Emeryville, El Cerrito, and Sunnyvale.</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lstStyle/>
          <a:p>
            <a:pPr algn="ctr"/>
            <a:r>
              <a:rPr lang="en-US" b="1" i="1" dirty="0" smtClean="0"/>
              <a:t>What else can we do?</a:t>
            </a:r>
            <a:endParaRPr lang="en-US" b="1" i="1" dirty="0"/>
          </a:p>
        </p:txBody>
      </p:sp>
      <p:sp>
        <p:nvSpPr>
          <p:cNvPr id="3" name="Content Placeholder 2"/>
          <p:cNvSpPr>
            <a:spLocks noGrp="1"/>
          </p:cNvSpPr>
          <p:nvPr>
            <p:ph idx="1"/>
          </p:nvPr>
        </p:nvSpPr>
        <p:spPr>
          <a:xfrm>
            <a:off x="838200" y="1262743"/>
            <a:ext cx="10515600" cy="5323114"/>
          </a:xfrm>
        </p:spPr>
        <p:txBody>
          <a:bodyPr>
            <a:normAutofit/>
          </a:bodyPr>
          <a:lstStyle/>
          <a:p>
            <a:pPr marL="0" indent="0" algn="ctr">
              <a:buNone/>
            </a:pPr>
            <a:r>
              <a:rPr lang="en-US" dirty="0" smtClean="0"/>
              <a:t>Support increasing the State’s Minimum Wage</a:t>
            </a:r>
          </a:p>
          <a:p>
            <a:pPr marL="0" indent="0">
              <a:buNone/>
            </a:pPr>
            <a:r>
              <a:rPr lang="en-US" dirty="0" smtClean="0"/>
              <a:t>There may be 2 initiatives on the ballot in November, 2016 to raise the minimum wage: </a:t>
            </a:r>
          </a:p>
          <a:p>
            <a:pPr marL="0" indent="0">
              <a:buNone/>
            </a:pPr>
            <a:r>
              <a:rPr lang="en-US" dirty="0" smtClean="0"/>
              <a:t>The </a:t>
            </a:r>
            <a:r>
              <a:rPr lang="en-US" b="1" i="1" dirty="0" smtClean="0"/>
              <a:t>Raise </a:t>
            </a:r>
            <a:r>
              <a:rPr lang="en-US" b="1" i="1" dirty="0" err="1" smtClean="0"/>
              <a:t>Califronia’s</a:t>
            </a:r>
            <a:r>
              <a:rPr lang="en-US" b="1" i="1" dirty="0" smtClean="0"/>
              <a:t> Wage and Paid Sick Days Act of 2016 </a:t>
            </a:r>
            <a:r>
              <a:rPr lang="en-US" dirty="0" smtClean="0"/>
              <a:t>would increase the minimum wage to $15/hour by 2020, and insure 6 paid sick days for every worker.  See </a:t>
            </a:r>
            <a:r>
              <a:rPr lang="en-US" dirty="0" smtClean="0">
                <a:hlinkClick r:id="rId2"/>
              </a:rPr>
              <a:t>http://www.seiuca.org/</a:t>
            </a:r>
            <a:r>
              <a:rPr lang="en-US" dirty="0" smtClean="0"/>
              <a:t>. </a:t>
            </a:r>
          </a:p>
          <a:p>
            <a:pPr marL="0" indent="0">
              <a:buNone/>
            </a:pPr>
            <a:r>
              <a:rPr lang="en-US" dirty="0" smtClean="0"/>
              <a:t>The </a:t>
            </a:r>
            <a:r>
              <a:rPr lang="en-US" b="1" i="1" dirty="0" smtClean="0"/>
              <a:t>Fair Wage Act of 2016 </a:t>
            </a:r>
            <a:r>
              <a:rPr lang="en-US" dirty="0" smtClean="0"/>
              <a:t>would raise the minimum wage by $1 a year beginning in January 2017 to $15/hour in January 2021. After that, it will increase by the cost of living. There is no provision for paid sick days. See </a:t>
            </a:r>
            <a:r>
              <a:rPr lang="en-US" dirty="0" smtClean="0">
                <a:hlinkClick r:id="rId3"/>
              </a:rPr>
              <a:t>http://www.seiu-uhw.org/archives/22325</a:t>
            </a:r>
            <a:r>
              <a:rPr lang="en-US" dirty="0" smtClean="0"/>
              <a:t>. </a:t>
            </a:r>
          </a:p>
          <a:p>
            <a:pPr marL="0" indent="0">
              <a:buNone/>
            </a:pPr>
            <a:endParaRPr lang="en-US" dirty="0"/>
          </a:p>
        </p:txBody>
      </p:sp>
    </p:spTree>
    <p:extLst>
      <p:ext uri="{BB962C8B-B14F-4D97-AF65-F5344CB8AC3E}">
        <p14:creationId xmlns:p14="http://schemas.microsoft.com/office/powerpoint/2010/main" val="240421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impact does raising wages have?</a:t>
            </a:r>
            <a:endParaRPr lang="en-US" dirty="0"/>
          </a:p>
        </p:txBody>
      </p:sp>
      <p:sp>
        <p:nvSpPr>
          <p:cNvPr id="3" name="Content Placeholder 2"/>
          <p:cNvSpPr>
            <a:spLocks noGrp="1"/>
          </p:cNvSpPr>
          <p:nvPr>
            <p:ph idx="1"/>
          </p:nvPr>
        </p:nvSpPr>
        <p:spPr/>
        <p:txBody>
          <a:bodyPr>
            <a:normAutofit/>
          </a:bodyPr>
          <a:lstStyle/>
          <a:p>
            <a:pPr>
              <a:buNone/>
            </a:pPr>
            <a:r>
              <a:rPr lang="en-US" sz="3600" dirty="0" smtClean="0"/>
              <a:t>   Raising the minimum wage will help more than 3.3 million workers in our state and their families – including 200,000 seniors, more than two million California children living in poverty, home healthcare workers, teachers’ aides, school janitors, day care providers, and many others.</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079" y="318052"/>
            <a:ext cx="10228077" cy="1683026"/>
          </a:xfrm>
        </p:spPr>
        <p:txBody>
          <a:bodyPr>
            <a:normAutofit/>
          </a:bodyPr>
          <a:lstStyle/>
          <a:p>
            <a:pPr algn="ctr">
              <a:lnSpc>
                <a:spcPct val="50000"/>
              </a:lnSpc>
            </a:pPr>
            <a:r>
              <a:rPr lang="en-US" sz="4000" b="1" i="1" dirty="0" smtClean="0"/>
              <a:t>What Else Can We Do?</a:t>
            </a:r>
            <a:br>
              <a:rPr lang="en-US" sz="4000" b="1" i="1" dirty="0" smtClean="0"/>
            </a:br>
            <a:r>
              <a:rPr lang="en-US" b="1" i="1" dirty="0" smtClean="0"/>
              <a:t/>
            </a:r>
            <a:br>
              <a:rPr lang="en-US" b="1" i="1" dirty="0" smtClean="0"/>
            </a:br>
            <a:r>
              <a:rPr lang="en-US" sz="3600" dirty="0" smtClean="0"/>
              <a:t>Stand With the Walmart Workers on Black Friday</a:t>
            </a:r>
            <a:endParaRPr lang="en-US" sz="3600" dirty="0"/>
          </a:p>
        </p:txBody>
      </p:sp>
      <p:sp>
        <p:nvSpPr>
          <p:cNvPr id="3" name="Content Placeholder 2"/>
          <p:cNvSpPr>
            <a:spLocks noGrp="1"/>
          </p:cNvSpPr>
          <p:nvPr>
            <p:ph sz="half" idx="1"/>
          </p:nvPr>
        </p:nvSpPr>
        <p:spPr>
          <a:xfrm>
            <a:off x="1484312" y="2321135"/>
            <a:ext cx="4895055" cy="3470066"/>
          </a:xfrm>
        </p:spPr>
        <p:txBody>
          <a:bodyPr/>
          <a:lstStyle/>
          <a:p>
            <a:endParaRPr lang="en-US" dirty="0"/>
          </a:p>
        </p:txBody>
      </p:sp>
      <p:sp>
        <p:nvSpPr>
          <p:cNvPr id="4" name="Content Placeholder 3"/>
          <p:cNvSpPr>
            <a:spLocks noGrp="1"/>
          </p:cNvSpPr>
          <p:nvPr>
            <p:ph sz="half" idx="2"/>
          </p:nvPr>
        </p:nvSpPr>
        <p:spPr>
          <a:xfrm>
            <a:off x="6624168" y="2321135"/>
            <a:ext cx="4895056" cy="4499993"/>
          </a:xfrm>
        </p:spPr>
        <p:txBody>
          <a:bodyPr>
            <a:normAutofit/>
          </a:bodyPr>
          <a:lstStyle/>
          <a:p>
            <a:pPr algn="ctr">
              <a:buNone/>
            </a:pPr>
            <a:r>
              <a:rPr lang="en-US" sz="3200" b="1" i="1" dirty="0" smtClean="0"/>
              <a:t>November 27, 2015</a:t>
            </a:r>
            <a:r>
              <a:rPr lang="en-US" sz="3200" dirty="0" smtClean="0"/>
              <a:t>	</a:t>
            </a:r>
          </a:p>
          <a:p>
            <a:pPr>
              <a:buNone/>
            </a:pPr>
            <a:r>
              <a:rPr lang="en-US" sz="3200" dirty="0" smtClean="0"/>
              <a:t>The day after Thanksgiving  at Walmart stores all across California.  How can you get involved?</a:t>
            </a:r>
            <a:endParaRPr lang="en-US" sz="3200" dirty="0"/>
          </a:p>
        </p:txBody>
      </p:sp>
      <p:graphicFrame>
        <p:nvGraphicFramePr>
          <p:cNvPr id="2050" name="Object 2"/>
          <p:cNvGraphicFramePr>
            <a:graphicFrameLocks noChangeAspect="1"/>
          </p:cNvGraphicFramePr>
          <p:nvPr>
            <p:extLst>
              <p:ext uri="{D42A27DB-BD31-4B8C-83A1-F6EECF244321}">
                <p14:modId xmlns:p14="http://schemas.microsoft.com/office/powerpoint/2010/main" val="518766931"/>
              </p:ext>
            </p:extLst>
          </p:nvPr>
        </p:nvGraphicFramePr>
        <p:xfrm>
          <a:off x="1669841" y="2082596"/>
          <a:ext cx="4793225" cy="4536865"/>
        </p:xfrm>
        <a:graphic>
          <a:graphicData uri="http://schemas.openxmlformats.org/presentationml/2006/ole">
            <mc:AlternateContent xmlns:mc="http://schemas.openxmlformats.org/markup-compatibility/2006">
              <mc:Choice xmlns:v="urn:schemas-microsoft-com:vml" Requires="v">
                <p:oleObj spid="_x0000_s2095" name="Acrobat Document" r:id="rId4" imgW="10068120" imgH="7774200" progId="AcroExch.Document.7">
                  <p:embed/>
                </p:oleObj>
              </mc:Choice>
              <mc:Fallback>
                <p:oleObj name="Acrobat Document" r:id="rId4" imgW="10068120" imgH="7774200" progId="AcroExch.Document.7">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841" y="2082596"/>
                        <a:ext cx="4793225" cy="453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83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975" y="805217"/>
            <a:ext cx="9730656" cy="584775"/>
          </a:xfrm>
          <a:prstGeom prst="rect">
            <a:avLst/>
          </a:prstGeom>
          <a:noFill/>
        </p:spPr>
        <p:txBody>
          <a:bodyPr wrap="square" rtlCol="0">
            <a:spAutoFit/>
          </a:bodyPr>
          <a:lstStyle/>
          <a:p>
            <a:pPr algn="ctr"/>
            <a:r>
              <a:rPr lang="en-US" sz="3200" b="1" dirty="0" smtClean="0">
                <a:solidFill>
                  <a:prstClr val="black"/>
                </a:solidFill>
                <a:latin typeface="Calibri" panose="020F0502020204030204" pitchFamily="34" charset="0"/>
              </a:rPr>
              <a:t>MAKING CHANGE AT WALMART</a:t>
            </a:r>
            <a:endParaRPr lang="en-US" sz="3200" b="1" dirty="0">
              <a:solidFill>
                <a:prstClr val="black"/>
              </a:solidFill>
              <a:latin typeface="Calibri" panose="020F0502020204030204" pitchFamily="34" charset="0"/>
            </a:endParaRPr>
          </a:p>
        </p:txBody>
      </p:sp>
      <p:pic>
        <p:nvPicPr>
          <p:cNvPr id="4" name="Picture 2" descr="https://encrypted-tbn3.gstatic.com/images?q=tbn:ANd9GcRGtceT3UYn_q16M3VZzjuANDa64MnKsk9lFTfcmW5vO3_JvVTJnQ"/>
          <p:cNvPicPr>
            <a:picLocks noChangeAspect="1" noChangeArrowheads="1"/>
          </p:cNvPicPr>
          <p:nvPr/>
        </p:nvPicPr>
        <p:blipFill>
          <a:blip r:embed="rId3" cstate="print"/>
          <a:srcRect/>
          <a:stretch>
            <a:fillRect/>
          </a:stretch>
        </p:blipFill>
        <p:spPr bwMode="auto">
          <a:xfrm>
            <a:off x="6615953" y="1782238"/>
            <a:ext cx="5123329" cy="4282386"/>
          </a:xfrm>
          <a:prstGeom prst="rect">
            <a:avLst/>
          </a:prstGeom>
          <a:noFill/>
        </p:spPr>
      </p:pic>
      <p:sp>
        <p:nvSpPr>
          <p:cNvPr id="5" name="TextBox 4"/>
          <p:cNvSpPr txBox="1"/>
          <p:nvPr/>
        </p:nvSpPr>
        <p:spPr>
          <a:xfrm>
            <a:off x="1205949" y="1787857"/>
            <a:ext cx="5234608" cy="5016758"/>
          </a:xfrm>
          <a:prstGeom prst="rect">
            <a:avLst/>
          </a:prstGeom>
          <a:noFill/>
        </p:spPr>
        <p:txBody>
          <a:bodyPr wrap="square" rtlCol="0">
            <a:spAutoFit/>
          </a:bodyPr>
          <a:lstStyle/>
          <a:p>
            <a:r>
              <a:rPr lang="en-US" sz="3200" dirty="0" smtClean="0">
                <a:solidFill>
                  <a:prstClr val="black"/>
                </a:solidFill>
              </a:rPr>
              <a:t>Support OUR Walmart:  </a:t>
            </a:r>
            <a:r>
              <a:rPr lang="en-US" sz="3200" dirty="0">
                <a:solidFill>
                  <a:prstClr val="black"/>
                </a:solidFill>
              </a:rPr>
              <a:t>(Organization United for Respect at Walmart</a:t>
            </a:r>
            <a:r>
              <a:rPr lang="en-US" sz="3200" dirty="0" smtClean="0">
                <a:solidFill>
                  <a:prstClr val="black"/>
                </a:solidFill>
              </a:rPr>
              <a:t>)</a:t>
            </a:r>
          </a:p>
          <a:p>
            <a:endParaRPr lang="en-US" sz="3200" dirty="0" smtClean="0">
              <a:solidFill>
                <a:prstClr val="black"/>
              </a:solidFill>
            </a:endParaRPr>
          </a:p>
          <a:p>
            <a:r>
              <a:rPr lang="en-US" sz="3200" dirty="0" smtClean="0">
                <a:solidFill>
                  <a:prstClr val="black"/>
                </a:solidFill>
              </a:rPr>
              <a:t>Sign </a:t>
            </a:r>
            <a:r>
              <a:rPr lang="en-US" sz="3200" dirty="0">
                <a:solidFill>
                  <a:prstClr val="black"/>
                </a:solidFill>
              </a:rPr>
              <a:t>up at </a:t>
            </a:r>
            <a:r>
              <a:rPr lang="en-US" sz="3200" dirty="0" smtClean="0">
                <a:solidFill>
                  <a:prstClr val="black"/>
                </a:solidFill>
                <a:hlinkClick r:id="rId4"/>
              </a:rPr>
              <a:t>http</a:t>
            </a:r>
            <a:r>
              <a:rPr lang="en-US" sz="3200" dirty="0">
                <a:solidFill>
                  <a:prstClr val="black"/>
                </a:solidFill>
                <a:hlinkClick r:id="rId4"/>
              </a:rPr>
              <a:t>://forrespect.org</a:t>
            </a:r>
            <a:r>
              <a:rPr lang="en-US" sz="3200" dirty="0" smtClean="0">
                <a:solidFill>
                  <a:prstClr val="black"/>
                </a:solidFill>
                <a:hlinkClick r:id="rId4"/>
              </a:rPr>
              <a:t>/</a:t>
            </a:r>
            <a:r>
              <a:rPr lang="en-US" sz="3200" dirty="0" smtClean="0">
                <a:solidFill>
                  <a:prstClr val="black"/>
                </a:solidFill>
              </a:rPr>
              <a:t> and get information at</a:t>
            </a:r>
            <a:endParaRPr lang="en-US" sz="3200" dirty="0">
              <a:solidFill>
                <a:prstClr val="black"/>
              </a:solidFill>
            </a:endParaRPr>
          </a:p>
          <a:p>
            <a:r>
              <a:rPr lang="en-US" sz="3200" dirty="0" smtClean="0">
                <a:solidFill>
                  <a:prstClr val="black"/>
                </a:solidFill>
                <a:hlinkClick r:id="rId5"/>
              </a:rPr>
              <a:t>http://</a:t>
            </a:r>
            <a:r>
              <a:rPr lang="en-US" sz="3200" u="sng" dirty="0" smtClean="0">
                <a:solidFill>
                  <a:srgbClr val="30ACEC">
                    <a:lumMod val="75000"/>
                  </a:srgbClr>
                </a:solidFill>
                <a:hlinkClick r:id="rId5"/>
              </a:rPr>
              <a:t>making</a:t>
            </a:r>
            <a:r>
              <a:rPr lang="en-US" sz="3200" u="sng" dirty="0" smtClean="0">
                <a:solidFill>
                  <a:srgbClr val="30ACEC">
                    <a:lumMod val="75000"/>
                  </a:srgbClr>
                </a:solidFill>
              </a:rPr>
              <a:t>changeat walmart.org/</a:t>
            </a:r>
            <a:endParaRPr lang="en-US" sz="3200" u="sng" dirty="0">
              <a:solidFill>
                <a:srgbClr val="30ACEC">
                  <a:lumMod val="75000"/>
                </a:srgbClr>
              </a:solidFill>
            </a:endParaRPr>
          </a:p>
          <a:p>
            <a:endParaRPr lang="en-US" sz="3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0006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 With Fast Food Workers in Their Fight for $15.00 Wages</a:t>
            </a:r>
            <a:endParaRPr lang="en-US" dirty="0"/>
          </a:p>
        </p:txBody>
      </p:sp>
      <p:sp>
        <p:nvSpPr>
          <p:cNvPr id="4" name="Content Placeholder 3"/>
          <p:cNvSpPr>
            <a:spLocks noGrp="1"/>
          </p:cNvSpPr>
          <p:nvPr>
            <p:ph sz="half" idx="2"/>
          </p:nvPr>
        </p:nvSpPr>
        <p:spPr/>
        <p:txBody>
          <a:bodyPr>
            <a:normAutofit lnSpcReduction="10000"/>
          </a:bodyPr>
          <a:lstStyle/>
          <a:p>
            <a:pPr>
              <a:buNone/>
            </a:pPr>
            <a:r>
              <a:rPr lang="en-US" dirty="0" smtClean="0"/>
              <a:t>   Stand with Fast Food Workers as they press for $15.00                                   and a union so they have a better chance to support their families and can have a voice a work.                                                    </a:t>
            </a:r>
          </a:p>
          <a:p>
            <a:pPr>
              <a:buNone/>
            </a:pPr>
            <a:r>
              <a:rPr lang="en-US" dirty="0" smtClean="0"/>
              <a:t>                                                                Sign up at </a:t>
            </a:r>
            <a:r>
              <a:rPr lang="en-US" dirty="0" smtClean="0">
                <a:hlinkClick r:id="rId2"/>
              </a:rPr>
              <a:t>http://fightfor15.org/</a:t>
            </a:r>
            <a:r>
              <a:rPr lang="en-US" dirty="0" smtClean="0"/>
              <a:t> for details </a:t>
            </a:r>
            <a:r>
              <a:rPr lang="en-US" dirty="0" smtClean="0"/>
              <a:t>                                           </a:t>
            </a:r>
            <a:r>
              <a:rPr lang="en-US" dirty="0" smtClean="0"/>
              <a:t>to learn about upcoming actions.</a:t>
            </a:r>
          </a:p>
          <a:p>
            <a:pPr>
              <a:buNone/>
            </a:pPr>
            <a:endParaRPr lang="en-US" dirty="0"/>
          </a:p>
        </p:txBody>
      </p:sp>
      <p:pic>
        <p:nvPicPr>
          <p:cNvPr id="5" name="Picture 2" descr="Image result for fast food workers prote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5862" y="2040835"/>
            <a:ext cx="5234608" cy="4015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23567"/>
          </a:xfrm>
        </p:spPr>
        <p:txBody>
          <a:bodyPr>
            <a:normAutofit fontScale="90000"/>
          </a:bodyPr>
          <a:lstStyle/>
          <a:p>
            <a:pPr algn="ctr"/>
            <a:r>
              <a:rPr lang="en-US" dirty="0" smtClean="0"/>
              <a:t>Stand With the Darden Workers</a:t>
            </a:r>
            <a:br>
              <a:rPr lang="en-US" dirty="0" smtClean="0"/>
            </a:br>
            <a:endParaRPr lang="en-US" dirty="0"/>
          </a:p>
        </p:txBody>
      </p:sp>
      <p:pic>
        <p:nvPicPr>
          <p:cNvPr id="4098" name="Picture 2"/>
          <p:cNvPicPr>
            <a:picLocks noGrp="1" noChangeAspect="1" noChangeArrowheads="1"/>
          </p:cNvPicPr>
          <p:nvPr>
            <p:ph sz="half" idx="1"/>
          </p:nvPr>
        </p:nvPicPr>
        <p:blipFill>
          <a:blip r:embed="rId3"/>
          <a:srcRect/>
          <a:stretch>
            <a:fillRect/>
          </a:stretch>
        </p:blipFill>
        <p:spPr bwMode="auto">
          <a:xfrm>
            <a:off x="349624" y="1474839"/>
            <a:ext cx="5923827" cy="4645742"/>
          </a:xfrm>
          <a:prstGeom prst="rect">
            <a:avLst/>
          </a:prstGeom>
          <a:noFill/>
          <a:ln w="9525">
            <a:noFill/>
            <a:miter lim="800000"/>
            <a:headEnd/>
            <a:tailEnd/>
          </a:ln>
          <a:effectLst/>
        </p:spPr>
      </p:pic>
      <p:sp>
        <p:nvSpPr>
          <p:cNvPr id="4" name="Content Placeholder 3"/>
          <p:cNvSpPr>
            <a:spLocks noGrp="1"/>
          </p:cNvSpPr>
          <p:nvPr>
            <p:ph sz="half" idx="2"/>
          </p:nvPr>
        </p:nvSpPr>
        <p:spPr>
          <a:xfrm>
            <a:off x="6400800" y="1327356"/>
            <a:ext cx="5574890" cy="4970206"/>
          </a:xfrm>
        </p:spPr>
        <p:txBody>
          <a:bodyPr>
            <a:normAutofit/>
          </a:bodyPr>
          <a:lstStyle/>
          <a:p>
            <a:pPr marL="0" indent="0">
              <a:spcBef>
                <a:spcPts val="0"/>
              </a:spcBef>
              <a:spcAft>
                <a:spcPts val="0"/>
              </a:spcAft>
              <a:buNone/>
            </a:pPr>
            <a:r>
              <a:rPr lang="en-US" sz="2400" dirty="0" smtClean="0"/>
              <a:t>Darden Restaurant Group, with more than 1,900 restaurants in a number of national chains, including Olive Garden and Longhorn Steak House, made profits of over $500 million last year.  The </a:t>
            </a:r>
            <a:r>
              <a:rPr lang="en-US" sz="2400" smtClean="0"/>
              <a:t>CEO makes $4.2 million a year, </a:t>
            </a:r>
            <a:r>
              <a:rPr lang="en-US" sz="2400" dirty="0" smtClean="0"/>
              <a:t>more </a:t>
            </a:r>
            <a:r>
              <a:rPr lang="en-US" sz="2400" smtClean="0"/>
              <a:t>than 220 </a:t>
            </a:r>
            <a:r>
              <a:rPr lang="en-US" sz="2400" dirty="0" smtClean="0"/>
              <a:t>times the pay of a full time minimum wage worker.  Learn more about how to support the efforts to improve wages and working conditions at Darden</a:t>
            </a:r>
            <a:r>
              <a:rPr lang="en-US" sz="2400" dirty="0"/>
              <a:t> </a:t>
            </a:r>
            <a:r>
              <a:rPr lang="en-US" sz="2400" dirty="0" smtClean="0"/>
              <a:t>Restaurants.</a:t>
            </a:r>
          </a:p>
          <a:p>
            <a:pPr marL="0" indent="0">
              <a:spcBef>
                <a:spcPts val="0"/>
              </a:spcBef>
              <a:spcAft>
                <a:spcPts val="0"/>
              </a:spcAft>
              <a:buNone/>
            </a:pPr>
            <a:endParaRPr lang="en-US" sz="2400" dirty="0" smtClean="0"/>
          </a:p>
          <a:p>
            <a:pPr marL="0" indent="0">
              <a:spcBef>
                <a:spcPts val="0"/>
              </a:spcBef>
              <a:spcAft>
                <a:spcPts val="0"/>
              </a:spcAft>
              <a:buNone/>
            </a:pPr>
            <a:r>
              <a:rPr lang="en-US" sz="2400" dirty="0" smtClean="0"/>
              <a:t>Get </a:t>
            </a:r>
            <a:r>
              <a:rPr lang="en-US" sz="2400" dirty="0"/>
              <a:t>more information at </a:t>
            </a:r>
            <a:r>
              <a:rPr lang="en-US" sz="2400" dirty="0">
                <a:hlinkClick r:id="rId4"/>
              </a:rPr>
              <a:t>http://www.dignityatdarden.org</a:t>
            </a:r>
            <a:r>
              <a:rPr lang="en-US" sz="2400" dirty="0" smtClean="0">
                <a:hlinkClick r:id="rId4"/>
              </a:rPr>
              <a:t>/</a:t>
            </a:r>
            <a:r>
              <a:rPr lang="en-US" sz="2400" dirty="0" smtClean="0"/>
              <a:t>. </a:t>
            </a:r>
            <a:endParaRPr lang="en-US" sz="2400" dirty="0"/>
          </a:p>
        </p:txBody>
      </p:sp>
    </p:spTree>
    <p:extLst>
      <p:ext uri="{BB962C8B-B14F-4D97-AF65-F5344CB8AC3E}">
        <p14:creationId xmlns:p14="http://schemas.microsoft.com/office/powerpoint/2010/main" val="914729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one congregation is doing -</a:t>
            </a:r>
            <a:endParaRPr lang="en-US" dirty="0"/>
          </a:p>
        </p:txBody>
      </p:sp>
      <p:sp>
        <p:nvSpPr>
          <p:cNvPr id="4" name="Content Placeholder 3"/>
          <p:cNvSpPr>
            <a:spLocks noGrp="1"/>
          </p:cNvSpPr>
          <p:nvPr>
            <p:ph sz="half" idx="2"/>
          </p:nvPr>
        </p:nvSpPr>
        <p:spPr>
          <a:xfrm>
            <a:off x="6400800" y="1570660"/>
            <a:ext cx="5696712" cy="4912436"/>
          </a:xfrm>
        </p:spPr>
        <p:txBody>
          <a:bodyPr>
            <a:noAutofit/>
          </a:bodyPr>
          <a:lstStyle/>
          <a:p>
            <a:pPr marL="0" indent="0">
              <a:buNone/>
            </a:pPr>
            <a:r>
              <a:rPr lang="en-US" sz="2400" dirty="0"/>
              <a:t>Our UU Church in San Mateo is standing on the side of love </a:t>
            </a:r>
            <a:r>
              <a:rPr lang="en-US" sz="2400" dirty="0" smtClean="0"/>
              <a:t>with </a:t>
            </a:r>
            <a:r>
              <a:rPr lang="en-US" sz="2400" dirty="0"/>
              <a:t>the workers who prepare pre- packaged meals their employer sells to 70 airlines and others. Their jobs require them to stand for extended periods of time wrapped in extra layers of clothing to survive the frigid temperature.  For this work they are paid at or near minimum wage. </a:t>
            </a:r>
          </a:p>
          <a:p>
            <a:pPr marL="0" indent="0">
              <a:buNone/>
            </a:pPr>
            <a:r>
              <a:rPr lang="en-US" sz="2400" dirty="0" smtClean="0"/>
              <a:t>After </a:t>
            </a:r>
            <a:r>
              <a:rPr lang="en-US" sz="2400" dirty="0"/>
              <a:t>18 months of fruitless negotiations, the workers and their union staged a public protest to urge the company to make their pay match the demands made on them.  The congregation stood with them.</a:t>
            </a:r>
          </a:p>
        </p:txBody>
      </p:sp>
      <p:pic>
        <p:nvPicPr>
          <p:cNvPr id="5" name="Content Placeholder 3" descr="C:\Users\Bob\Documents\Our Documents\Bob's Documents\MDUUC\Economic Justice\MDUUC Economic Justice Task Force\San Mateo Materials\FullSizeRender(11).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360" y="1752601"/>
            <a:ext cx="5536345" cy="4383023"/>
          </a:xfrm>
          <a:prstGeom prst="rect">
            <a:avLst/>
          </a:prstGeom>
          <a:noFill/>
          <a:ln>
            <a:noFill/>
          </a:ln>
        </p:spPr>
      </p:pic>
    </p:spTree>
    <p:extLst>
      <p:ext uri="{BB962C8B-B14F-4D97-AF65-F5344CB8AC3E}">
        <p14:creationId xmlns:p14="http://schemas.microsoft.com/office/powerpoint/2010/main" val="142951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4508"/>
          </a:xfrm>
        </p:spPr>
        <p:txBody>
          <a:bodyPr/>
          <a:lstStyle/>
          <a:p>
            <a:pPr algn="ctr"/>
            <a:r>
              <a:rPr lang="en-US" dirty="0" smtClean="0"/>
              <a:t>Meet Tina Sandoval</a:t>
            </a:r>
            <a:endParaRPr lang="en-US" dirty="0"/>
          </a:p>
        </p:txBody>
      </p:sp>
      <p:sp>
        <p:nvSpPr>
          <p:cNvPr id="4" name="Content Placeholder 3"/>
          <p:cNvSpPr>
            <a:spLocks noGrp="1"/>
          </p:cNvSpPr>
          <p:nvPr>
            <p:ph sz="half" idx="2"/>
          </p:nvPr>
        </p:nvSpPr>
        <p:spPr>
          <a:xfrm>
            <a:off x="6172200" y="1556657"/>
            <a:ext cx="5181600" cy="4620306"/>
          </a:xfrm>
        </p:spPr>
        <p:txBody>
          <a:bodyPr>
            <a:normAutofit/>
          </a:bodyPr>
          <a:lstStyle/>
          <a:p>
            <a:pPr marL="0" indent="0">
              <a:buNone/>
            </a:pPr>
            <a:r>
              <a:rPr lang="en-US" sz="2400" dirty="0" smtClean="0"/>
              <a:t>Tina works 30 hours a week at McDonald’s in Richmond, CA, with her biweekly check sometimes netting as little as $480.  Her hours were reduced when she began advocating for a union, but she still makes too much to qualify for food stamps. She and her daughter Juliana, a high school junior, rent a single room in their landlord’s house for $500, with a bathroom they share with another tenant.</a:t>
            </a:r>
            <a:endParaRPr lang="en-US" sz="2400" dirty="0"/>
          </a:p>
        </p:txBody>
      </p:sp>
      <p:pic>
        <p:nvPicPr>
          <p:cNvPr id="35841" name="Picture 1"/>
          <p:cNvPicPr>
            <a:picLocks noGrp="1" noChangeAspect="1" noChangeArrowheads="1"/>
          </p:cNvPicPr>
          <p:nvPr>
            <p:ph sz="half" idx="1"/>
          </p:nvPr>
        </p:nvPicPr>
        <p:blipFill>
          <a:blip r:embed="rId2"/>
          <a:srcRect/>
          <a:stretch>
            <a:fillRect/>
          </a:stretch>
        </p:blipFill>
        <p:spPr bwMode="auto">
          <a:xfrm>
            <a:off x="1142999" y="1391478"/>
            <a:ext cx="4740965" cy="4710872"/>
          </a:xfrm>
          <a:prstGeom prst="rect">
            <a:avLst/>
          </a:prstGeom>
          <a:noFill/>
          <a:ln w="9525">
            <a:noFill/>
            <a:miter lim="800000"/>
            <a:headEnd/>
            <a:tailEnd/>
          </a:ln>
          <a:effectLst/>
        </p:spPr>
      </p:pic>
    </p:spTree>
    <p:extLst>
      <p:ext uri="{BB962C8B-B14F-4D97-AF65-F5344CB8AC3E}">
        <p14:creationId xmlns:p14="http://schemas.microsoft.com/office/powerpoint/2010/main" val="88605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444" y="442452"/>
            <a:ext cx="9731828" cy="6259410"/>
          </a:xfrm>
          <a:prstGeom prst="rect">
            <a:avLst/>
          </a:prstGeom>
          <a:noFill/>
        </p:spPr>
        <p:txBody>
          <a:bodyPr wrap="square" rtlCol="0">
            <a:spAutoFit/>
          </a:bodyPr>
          <a:lstStyle/>
          <a:p>
            <a:pPr algn="ctr">
              <a:spcAft>
                <a:spcPts val="600"/>
              </a:spcAft>
            </a:pPr>
            <a:r>
              <a:rPr lang="en-US" sz="3200" b="1" dirty="0" smtClean="0">
                <a:latin typeface="Calibri" panose="020F0502020204030204" pitchFamily="34" charset="0"/>
              </a:rPr>
              <a:t>A LIVING WAGE?</a:t>
            </a:r>
            <a:r>
              <a:rPr lang="en-US" sz="3200" b="1" dirty="0"/>
              <a:t> </a:t>
            </a:r>
            <a:endParaRPr lang="en-US" sz="3200" b="1" dirty="0" smtClean="0"/>
          </a:p>
          <a:p>
            <a:pPr>
              <a:spcAft>
                <a:spcPts val="600"/>
              </a:spcAft>
            </a:pPr>
            <a:r>
              <a:rPr lang="en-US" sz="3000" dirty="0" smtClean="0"/>
              <a:t>	</a:t>
            </a:r>
            <a:r>
              <a:rPr lang="en-US" sz="2800" dirty="0" smtClean="0"/>
              <a:t>Even </a:t>
            </a:r>
            <a:r>
              <a:rPr lang="en-US" sz="2800" dirty="0"/>
              <a:t>an increased minimum wage </a:t>
            </a:r>
            <a:r>
              <a:rPr lang="en-US" sz="2800" dirty="0" smtClean="0"/>
              <a:t>of $15.00 per hour will </a:t>
            </a:r>
            <a:r>
              <a:rPr lang="en-US" sz="2800" dirty="0"/>
              <a:t>not be a </a:t>
            </a:r>
            <a:r>
              <a:rPr lang="en-US" sz="2800" b="1" dirty="0"/>
              <a:t>living </a:t>
            </a:r>
            <a:r>
              <a:rPr lang="en-US" sz="2800" b="1" dirty="0" smtClean="0"/>
              <a:t>wage</a:t>
            </a:r>
            <a:r>
              <a:rPr lang="en-US" sz="2800" dirty="0" smtClean="0"/>
              <a:t>, </a:t>
            </a:r>
            <a:r>
              <a:rPr lang="en-US" sz="2800" b="1" dirty="0" smtClean="0"/>
              <a:t>BUT … it is a s</a:t>
            </a:r>
            <a:r>
              <a:rPr lang="en-US" sz="2800" b="1" dirty="0" smtClean="0">
                <a:latin typeface="Calibri" panose="020F0502020204030204" pitchFamily="34" charset="0"/>
              </a:rPr>
              <a:t>ignificant step for Tina and many, many underpaid workers, a step toward</a:t>
            </a:r>
          </a:p>
          <a:p>
            <a:pPr lvl="1">
              <a:buFont typeface="Arial" pitchFamily="34" charset="0"/>
              <a:buChar char="•"/>
            </a:pPr>
            <a:r>
              <a:rPr lang="en-US" sz="2800" b="1" dirty="0" smtClean="0">
                <a:latin typeface="Calibri" panose="020F0502020204030204" pitchFamily="34" charset="0"/>
              </a:rPr>
              <a:t> Ending poverty</a:t>
            </a:r>
          </a:p>
          <a:p>
            <a:r>
              <a:rPr lang="en-US" sz="2800" dirty="0" smtClean="0">
                <a:latin typeface="Calibri" panose="020F0502020204030204" pitchFamily="34" charset="0"/>
              </a:rPr>
              <a:t>	• </a:t>
            </a:r>
            <a:r>
              <a:rPr lang="en-US" sz="2800" b="1" dirty="0" smtClean="0">
                <a:latin typeface="Calibri" panose="020F0502020204030204" pitchFamily="34" charset="0"/>
              </a:rPr>
              <a:t>Reducing reliance on government assistance programs</a:t>
            </a:r>
          </a:p>
          <a:p>
            <a:r>
              <a:rPr lang="en-US" sz="2800" b="1" dirty="0" smtClean="0">
                <a:latin typeface="Calibri" panose="020F0502020204030204" pitchFamily="34" charset="0"/>
              </a:rPr>
              <a:t>  		to support workers</a:t>
            </a:r>
          </a:p>
          <a:p>
            <a:pPr>
              <a:spcAft>
                <a:spcPts val="600"/>
              </a:spcAft>
            </a:pPr>
            <a:r>
              <a:rPr lang="en-US" sz="2800" dirty="0" smtClean="0">
                <a:latin typeface="Calibri" panose="020F0502020204030204" pitchFamily="34" charset="0"/>
              </a:rPr>
              <a:t>	• </a:t>
            </a:r>
            <a:r>
              <a:rPr lang="en-US" sz="2800" b="1" dirty="0" smtClean="0">
                <a:latin typeface="Calibri" panose="020F0502020204030204" pitchFamily="34" charset="0"/>
              </a:rPr>
              <a:t>Stimulating economic activity in our communities, 	     				which benefits us all</a:t>
            </a:r>
          </a:p>
          <a:p>
            <a:pPr>
              <a:spcAft>
                <a:spcPts val="600"/>
              </a:spcAft>
            </a:pPr>
            <a:r>
              <a:rPr lang="en-US" sz="2800" b="1" dirty="0" smtClean="0">
                <a:latin typeface="Calibri" panose="020F0502020204030204" pitchFamily="34" charset="0"/>
              </a:rPr>
              <a:t>	• Reviving the American dream for struggling families</a:t>
            </a:r>
          </a:p>
          <a:p>
            <a:pPr>
              <a:spcAft>
                <a:spcPts val="600"/>
              </a:spcAft>
            </a:pPr>
            <a:r>
              <a:rPr lang="en-US" sz="2800" b="1" dirty="0" smtClean="0">
                <a:latin typeface="Calibri" panose="020F0502020204030204" pitchFamily="34" charset="0"/>
              </a:rPr>
              <a:t>	• Beginning to alleviate our severe inequality</a:t>
            </a:r>
          </a:p>
          <a:p>
            <a:r>
              <a:rPr lang="en-US" sz="2800" b="1" dirty="0" smtClean="0">
                <a:latin typeface="Calibri" panose="020F0502020204030204" pitchFamily="34" charset="0"/>
              </a:rPr>
              <a:t>	• Bringing us closer to shared prosperity for all those who </a:t>
            </a:r>
          </a:p>
          <a:p>
            <a:pPr>
              <a:spcAft>
                <a:spcPts val="600"/>
              </a:spcAft>
            </a:pPr>
            <a:r>
              <a:rPr lang="en-US" sz="2800" b="1" dirty="0" smtClean="0">
                <a:latin typeface="Calibri" panose="020F0502020204030204" pitchFamily="34" charset="0"/>
              </a:rPr>
              <a:t>		help create it.</a:t>
            </a:r>
            <a:endParaRPr lang="en-US" sz="2800" b="1" dirty="0">
              <a:latin typeface="Calibri" panose="020F0502020204030204" pitchFamily="34" charset="0"/>
            </a:endParaRPr>
          </a:p>
        </p:txBody>
      </p:sp>
    </p:spTree>
    <p:extLst>
      <p:ext uri="{BB962C8B-B14F-4D97-AF65-F5344CB8AC3E}">
        <p14:creationId xmlns:p14="http://schemas.microsoft.com/office/powerpoint/2010/main" val="399077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
            <a:ext cx="10515600" cy="1097280"/>
          </a:xfrm>
        </p:spPr>
        <p:txBody>
          <a:bodyPr/>
          <a:lstStyle/>
          <a:p>
            <a:pPr algn="ctr"/>
            <a:r>
              <a:rPr lang="en-US" dirty="0" smtClean="0"/>
              <a:t> A New Bottom Line	</a:t>
            </a:r>
            <a:endParaRPr lang="en-US" dirty="0"/>
          </a:p>
        </p:txBody>
      </p:sp>
      <p:sp>
        <p:nvSpPr>
          <p:cNvPr id="4" name="Content Placeholder 3"/>
          <p:cNvSpPr>
            <a:spLocks noGrp="1"/>
          </p:cNvSpPr>
          <p:nvPr>
            <p:ph sz="half" idx="2"/>
          </p:nvPr>
        </p:nvSpPr>
        <p:spPr>
          <a:xfrm>
            <a:off x="6241774" y="1563624"/>
            <a:ext cx="5112026" cy="4613339"/>
          </a:xfrm>
        </p:spPr>
        <p:txBody>
          <a:bodyPr/>
          <a:lstStyle/>
          <a:p>
            <a:pPr marL="0" indent="0">
              <a:buNone/>
            </a:pPr>
            <a:endParaRPr lang="en-US" dirty="0" smtClean="0"/>
          </a:p>
          <a:p>
            <a:pPr marL="0" indent="0">
              <a:buNone/>
            </a:pPr>
            <a:endParaRPr lang="en-US" dirty="0"/>
          </a:p>
          <a:p>
            <a:pPr marL="0" indent="0">
              <a:buNone/>
            </a:pPr>
            <a:r>
              <a:rPr lang="en-US" sz="3600" dirty="0" smtClean="0"/>
              <a:t>Higher wages </a:t>
            </a:r>
            <a:r>
              <a:rPr lang="en-US" sz="3600" dirty="0"/>
              <a:t>will give </a:t>
            </a:r>
            <a:r>
              <a:rPr lang="en-US" sz="3600" dirty="0" smtClean="0"/>
              <a:t>Tina and </a:t>
            </a:r>
            <a:r>
              <a:rPr lang="en-US" sz="3600" dirty="0"/>
              <a:t>her family a better chance for the richer, more fulfilling life they deserve.</a:t>
            </a:r>
          </a:p>
          <a:p>
            <a:endParaRPr lang="en-US" dirty="0"/>
          </a:p>
        </p:txBody>
      </p:sp>
      <p:pic>
        <p:nvPicPr>
          <p:cNvPr id="68610" name="Picture 2"/>
          <p:cNvPicPr>
            <a:picLocks noGrp="1" noChangeAspect="1" noChangeArrowheads="1"/>
          </p:cNvPicPr>
          <p:nvPr>
            <p:ph sz="half" idx="1"/>
          </p:nvPr>
        </p:nvPicPr>
        <p:blipFill>
          <a:blip r:embed="rId2"/>
          <a:srcRect/>
          <a:stretch>
            <a:fillRect/>
          </a:stretch>
        </p:blipFill>
        <p:spPr bwMode="auto">
          <a:xfrm>
            <a:off x="1253330" y="1431235"/>
            <a:ext cx="4829417" cy="4745728"/>
          </a:xfrm>
          <a:prstGeom prst="rect">
            <a:avLst/>
          </a:prstGeom>
          <a:noFill/>
          <a:ln w="9525">
            <a:noFill/>
            <a:miter lim="800000"/>
            <a:headEnd/>
            <a:tailEnd/>
          </a:ln>
          <a:effectLst/>
        </p:spPr>
      </p:pic>
    </p:spTree>
    <p:extLst>
      <p:ext uri="{BB962C8B-B14F-4D97-AF65-F5344CB8AC3E}">
        <p14:creationId xmlns:p14="http://schemas.microsoft.com/office/powerpoint/2010/main" val="1299240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face of love is justice</a:t>
            </a:r>
            <a:endParaRPr lang="en-US" dirty="0"/>
          </a:p>
        </p:txBody>
      </p:sp>
      <p:pic>
        <p:nvPicPr>
          <p:cNvPr id="4" name="Content Placeholder 3" descr="http://huuc.net/wp/wp-content/uploads/2015/05/justice_for_all_rally_resized.jpg"/>
          <p:cNvPicPr>
            <a:picLocks noGrp="1" noChangeAspect="1"/>
          </p:cNvPicPr>
          <p:nvPr>
            <p:ph idx="1"/>
          </p:nvPr>
        </p:nvPicPr>
        <p:blipFill>
          <a:blip r:embed="rId2" cstate="print"/>
          <a:srcRect/>
          <a:stretch>
            <a:fillRect/>
          </a:stretch>
        </p:blipFill>
        <p:spPr bwMode="auto">
          <a:xfrm>
            <a:off x="1752600" y="1371600"/>
            <a:ext cx="8690610" cy="5181600"/>
          </a:xfrm>
          <a:prstGeom prst="rect">
            <a:avLst/>
          </a:prstGeom>
          <a:noFill/>
          <a:ln w="9525">
            <a:noFill/>
            <a:miter lim="800000"/>
            <a:headEnd/>
            <a:tailEnd/>
          </a:ln>
        </p:spPr>
      </p:pic>
    </p:spTree>
    <p:extLst>
      <p:ext uri="{BB962C8B-B14F-4D97-AF65-F5344CB8AC3E}">
        <p14:creationId xmlns:p14="http://schemas.microsoft.com/office/powerpoint/2010/main" val="95050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5086" y="891758"/>
            <a:ext cx="7808685" cy="584775"/>
          </a:xfrm>
          <a:prstGeom prst="rect">
            <a:avLst/>
          </a:prstGeom>
          <a:noFill/>
        </p:spPr>
        <p:txBody>
          <a:bodyPr wrap="square" rtlCol="0">
            <a:spAutoFit/>
          </a:bodyPr>
          <a:lstStyle/>
          <a:p>
            <a:pPr algn="ctr"/>
            <a:r>
              <a:rPr lang="en-US" sz="3200" b="1" dirty="0" smtClean="0">
                <a:latin typeface="Calibri" panose="020F0502020204030204" pitchFamily="34" charset="0"/>
              </a:rPr>
              <a:t>STANDING ON THE  SIDE OF LOVE</a:t>
            </a:r>
            <a:endParaRPr lang="en-US" sz="3200" b="1" dirty="0">
              <a:latin typeface="Calibri" panose="020F0502020204030204" pitchFamily="34" charset="0"/>
            </a:endParaRPr>
          </a:p>
        </p:txBody>
      </p:sp>
      <p:pic>
        <p:nvPicPr>
          <p:cNvPr id="3" name="Picture 2" descr="http://www.standingonthesideoflove.org/wp-content/uploads/2014/01/web_150_banner_solid1.jpg"/>
          <p:cNvPicPr>
            <a:picLocks noChangeAspect="1" noChangeArrowheads="1"/>
          </p:cNvPicPr>
          <p:nvPr/>
        </p:nvPicPr>
        <p:blipFill>
          <a:blip r:embed="rId3" cstate="print"/>
          <a:srcRect/>
          <a:stretch>
            <a:fillRect/>
          </a:stretch>
        </p:blipFill>
        <p:spPr bwMode="auto">
          <a:xfrm>
            <a:off x="7844971" y="1944915"/>
            <a:ext cx="3200400" cy="4038600"/>
          </a:xfrm>
          <a:prstGeom prst="rect">
            <a:avLst/>
          </a:prstGeom>
          <a:noFill/>
        </p:spPr>
      </p:pic>
      <p:sp>
        <p:nvSpPr>
          <p:cNvPr id="4" name="TextBox 3"/>
          <p:cNvSpPr txBox="1"/>
          <p:nvPr/>
        </p:nvSpPr>
        <p:spPr>
          <a:xfrm>
            <a:off x="2155371" y="1785258"/>
            <a:ext cx="5159828" cy="4308872"/>
          </a:xfrm>
          <a:prstGeom prst="rect">
            <a:avLst/>
          </a:prstGeom>
          <a:noFill/>
        </p:spPr>
        <p:txBody>
          <a:bodyPr wrap="square" rtlCol="0">
            <a:spAutoFit/>
          </a:bodyPr>
          <a:lstStyle/>
          <a:p>
            <a:pPr algn="ctr"/>
            <a:r>
              <a:rPr lang="en-US" sz="3200" b="1" dirty="0">
                <a:latin typeface="Calibri" panose="020F0502020204030204" pitchFamily="34" charset="0"/>
              </a:rPr>
              <a:t>Because we stand on the side of love, we stand with low wage workers, honoring their dignity and their work, and helping to build the Beloved Community we affirm as our vision for </a:t>
            </a:r>
            <a:r>
              <a:rPr lang="en-US" sz="3200" b="1" dirty="0" smtClean="0">
                <a:latin typeface="Calibri" panose="020F0502020204030204" pitchFamily="34" charset="0"/>
              </a:rPr>
              <a:t>life </a:t>
            </a:r>
            <a:r>
              <a:rPr lang="en-US" sz="3200" b="1" dirty="0">
                <a:latin typeface="Calibri" panose="020F0502020204030204" pitchFamily="34" charset="0"/>
              </a:rPr>
              <a:t>together with all of our neighbors.</a:t>
            </a:r>
          </a:p>
          <a:p>
            <a:pPr algn="ctr"/>
            <a:endParaRPr lang="en-US" dirty="0"/>
          </a:p>
        </p:txBody>
      </p:sp>
    </p:spTree>
    <p:extLst>
      <p:ext uri="{BB962C8B-B14F-4D97-AF65-F5344CB8AC3E}">
        <p14:creationId xmlns:p14="http://schemas.microsoft.com/office/powerpoint/2010/main" val="106488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789"/>
          </a:xfrm>
        </p:spPr>
        <p:txBody>
          <a:bodyPr>
            <a:normAutofit fontScale="90000"/>
          </a:bodyPr>
          <a:lstStyle/>
          <a:p>
            <a:pPr algn="ctr"/>
            <a:r>
              <a:rPr lang="en-US" dirty="0" smtClean="0"/>
              <a:t>The rest of Tina’s family…</a:t>
            </a:r>
            <a:endParaRPr lang="en-US" dirty="0"/>
          </a:p>
        </p:txBody>
      </p:sp>
      <p:sp>
        <p:nvSpPr>
          <p:cNvPr id="4" name="Content Placeholder 3"/>
          <p:cNvSpPr>
            <a:spLocks noGrp="1"/>
          </p:cNvSpPr>
          <p:nvPr>
            <p:ph sz="half" idx="2"/>
          </p:nvPr>
        </p:nvSpPr>
        <p:spPr>
          <a:xfrm>
            <a:off x="6172200" y="1589315"/>
            <a:ext cx="5181600" cy="4354286"/>
          </a:xfrm>
        </p:spPr>
        <p:txBody>
          <a:bodyPr>
            <a:normAutofit/>
          </a:bodyPr>
          <a:lstStyle/>
          <a:p>
            <a:pPr>
              <a:buNone/>
            </a:pPr>
            <a:r>
              <a:rPr lang="en-US" dirty="0" smtClean="0"/>
              <a:t>   Tina is a licensed nurse’s assistant, but had to leave that work because she has early stage leukemia.  Tina, a widow, cannot remember when she and her daughter last bought clothes for Juliana to wear to school.  She has a 6-year-old son in Mexico who lives with relatives because Tina cannot support him here.</a:t>
            </a:r>
            <a:endParaRPr lang="en-US" dirty="0"/>
          </a:p>
        </p:txBody>
      </p:sp>
      <p:pic>
        <p:nvPicPr>
          <p:cNvPr id="68611" name="Picture 3"/>
          <p:cNvPicPr>
            <a:picLocks noGrp="1" noChangeAspect="1" noChangeArrowheads="1"/>
          </p:cNvPicPr>
          <p:nvPr>
            <p:ph sz="half" idx="1"/>
          </p:nvPr>
        </p:nvPicPr>
        <p:blipFill>
          <a:blip r:embed="rId2"/>
          <a:srcRect/>
          <a:stretch>
            <a:fillRect/>
          </a:stretch>
        </p:blipFill>
        <p:spPr bwMode="auto">
          <a:xfrm>
            <a:off x="1045029" y="1306286"/>
            <a:ext cx="4724400" cy="48706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416" y="855407"/>
            <a:ext cx="10554222" cy="5062924"/>
          </a:xfrm>
          <a:prstGeom prst="rect">
            <a:avLst/>
          </a:prstGeom>
          <a:noFill/>
        </p:spPr>
        <p:txBody>
          <a:bodyPr wrap="square" rtlCol="0">
            <a:spAutoFit/>
          </a:bodyPr>
          <a:lstStyle/>
          <a:p>
            <a:pPr algn="ctr">
              <a:spcAft>
                <a:spcPts val="900"/>
              </a:spcAft>
            </a:pPr>
            <a:r>
              <a:rPr lang="en-US" sz="2800" b="1" dirty="0" smtClean="0">
                <a:latin typeface="Calibri" panose="020F0502020204030204" pitchFamily="34" charset="0"/>
              </a:rPr>
              <a:t>WAGES ARE HOW WE HONOR THE DIGNITY OF WORK AND </a:t>
            </a:r>
          </a:p>
          <a:p>
            <a:pPr algn="ctr">
              <a:spcAft>
                <a:spcPts val="900"/>
              </a:spcAft>
            </a:pPr>
            <a:r>
              <a:rPr lang="en-US" sz="2800" b="1" dirty="0" smtClean="0">
                <a:latin typeface="Calibri" panose="020F0502020204030204" pitchFamily="34" charset="0"/>
              </a:rPr>
              <a:t>THE SACRED HUMANITY OF ALL THOSE WHO PERFORM THAT WORK</a:t>
            </a:r>
          </a:p>
          <a:p>
            <a:r>
              <a:rPr lang="en-US" sz="2800" dirty="0" smtClean="0">
                <a:latin typeface="Calibri" panose="020F0502020204030204" pitchFamily="34" charset="0"/>
              </a:rPr>
              <a:t> Living wages:</a:t>
            </a:r>
          </a:p>
          <a:p>
            <a:r>
              <a:rPr lang="en-US" sz="2800" dirty="0">
                <a:latin typeface="Calibri" panose="020F0502020204030204" pitchFamily="34" charset="0"/>
              </a:rPr>
              <a:t>	</a:t>
            </a:r>
            <a:r>
              <a:rPr lang="en-US" sz="2800" dirty="0" smtClean="0">
                <a:latin typeface="Calibri" panose="020F0502020204030204" pitchFamily="34" charset="0"/>
              </a:rPr>
              <a:t>   • would meet Tina’s family’s basic needs, </a:t>
            </a:r>
            <a:r>
              <a:rPr lang="en-US" sz="2800" dirty="0">
                <a:latin typeface="Calibri" panose="020F0502020204030204" pitchFamily="34" charset="0"/>
              </a:rPr>
              <a:t/>
            </a:r>
            <a:br>
              <a:rPr lang="en-US" sz="2800" dirty="0">
                <a:latin typeface="Calibri" panose="020F0502020204030204" pitchFamily="34" charset="0"/>
              </a:rPr>
            </a:br>
            <a:r>
              <a:rPr lang="en-US" sz="2800" dirty="0">
                <a:latin typeface="Calibri" panose="020F0502020204030204" pitchFamily="34" charset="0"/>
              </a:rPr>
              <a:t>  </a:t>
            </a:r>
            <a:r>
              <a:rPr lang="en-US" sz="2800" dirty="0" smtClean="0">
                <a:latin typeface="Calibri" panose="020F0502020204030204" pitchFamily="34" charset="0"/>
              </a:rPr>
              <a:t>	   • provide them with </a:t>
            </a:r>
            <a:r>
              <a:rPr lang="en-US" sz="2800" dirty="0">
                <a:latin typeface="Calibri" panose="020F0502020204030204" pitchFamily="34" charset="0"/>
              </a:rPr>
              <a:t>financial security, </a:t>
            </a:r>
            <a:br>
              <a:rPr lang="en-US" sz="2800" dirty="0">
                <a:latin typeface="Calibri" panose="020F0502020204030204" pitchFamily="34" charset="0"/>
              </a:rPr>
            </a:br>
            <a:r>
              <a:rPr lang="en-US" sz="2800" dirty="0">
                <a:latin typeface="Calibri" panose="020F0502020204030204" pitchFamily="34" charset="0"/>
              </a:rPr>
              <a:t>   </a:t>
            </a:r>
            <a:r>
              <a:rPr lang="en-US" sz="2800" dirty="0" smtClean="0">
                <a:latin typeface="Calibri" panose="020F0502020204030204" pitchFamily="34" charset="0"/>
              </a:rPr>
              <a:t>	   • make it possible for Tina and Juliana to fully participate in the social and civic life of the community they live in </a:t>
            </a:r>
          </a:p>
          <a:p>
            <a:r>
              <a:rPr lang="en-US" sz="2800" dirty="0" smtClean="0">
                <a:latin typeface="Calibri" panose="020F0502020204030204" pitchFamily="34" charset="0"/>
              </a:rPr>
              <a:t>	   </a:t>
            </a:r>
            <a:r>
              <a:rPr lang="en-US" sz="2800" dirty="0">
                <a:latin typeface="Calibri" panose="020F0502020204030204" pitchFamily="34" charset="0"/>
              </a:rPr>
              <a:t>• </a:t>
            </a:r>
            <a:r>
              <a:rPr lang="en-US" sz="2800" dirty="0" smtClean="0">
                <a:latin typeface="Calibri" panose="020F0502020204030204" pitchFamily="34" charset="0"/>
              </a:rPr>
              <a:t>develop their full human potential </a:t>
            </a:r>
            <a:r>
              <a:rPr lang="en-US" sz="2800" dirty="0">
                <a:latin typeface="Calibri" panose="020F0502020204030204" pitchFamily="34" charset="0"/>
              </a:rPr>
              <a:t>and </a:t>
            </a:r>
            <a:r>
              <a:rPr lang="en-US" sz="2800" dirty="0" smtClean="0">
                <a:latin typeface="Calibri" panose="020F0502020204030204" pitchFamily="34" charset="0"/>
              </a:rPr>
              <a:t>realize </a:t>
            </a:r>
            <a:r>
              <a:rPr lang="en-US" sz="2800" dirty="0">
                <a:latin typeface="Calibri" panose="020F0502020204030204" pitchFamily="34" charset="0"/>
              </a:rPr>
              <a:t>their </a:t>
            </a:r>
            <a:r>
              <a:rPr lang="en-US" sz="2800" dirty="0" smtClean="0">
                <a:latin typeface="Calibri" panose="020F0502020204030204" pitchFamily="34" charset="0"/>
              </a:rPr>
              <a:t>dreams. </a:t>
            </a:r>
          </a:p>
          <a:p>
            <a:endParaRPr lang="en-US" sz="2800" dirty="0" smtClean="0">
              <a:latin typeface="Calibri" panose="020F0502020204030204" pitchFamily="34" charset="0"/>
            </a:endParaRPr>
          </a:p>
          <a:p>
            <a:pPr algn="ctr"/>
            <a:r>
              <a:rPr lang="en-US" sz="2800" b="1" dirty="0" smtClean="0">
                <a:latin typeface="Calibri" panose="020F0502020204030204" pitchFamily="34" charset="0"/>
              </a:rPr>
              <a:t>How does the existing California minimum wage of $9.00 an hour measure up?</a:t>
            </a:r>
            <a:endParaRPr lang="en-US" sz="2800" b="1" dirty="0">
              <a:latin typeface="Calibri" panose="020F0502020204030204" pitchFamily="34" charset="0"/>
            </a:endParaRPr>
          </a:p>
        </p:txBody>
      </p:sp>
    </p:spTree>
    <p:extLst>
      <p:ext uri="{BB962C8B-B14F-4D97-AF65-F5344CB8AC3E}">
        <p14:creationId xmlns:p14="http://schemas.microsoft.com/office/powerpoint/2010/main" val="32252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071" y="298581"/>
            <a:ext cx="10018714" cy="905068"/>
          </a:xfrm>
        </p:spPr>
        <p:txBody>
          <a:bodyPr>
            <a:normAutofit fontScale="90000"/>
          </a:bodyPr>
          <a:lstStyle/>
          <a:p>
            <a:pPr algn="ctr"/>
            <a:r>
              <a:rPr lang="en-US" dirty="0" smtClean="0"/>
              <a:t/>
            </a:r>
            <a:br>
              <a:rPr lang="en-US" dirty="0" smtClean="0"/>
            </a:br>
            <a:r>
              <a:rPr lang="en-US" dirty="0" smtClean="0"/>
              <a:t>Skyrocketing Housing Costs</a:t>
            </a:r>
            <a:br>
              <a:rPr lang="en-US" dirty="0" smtClean="0"/>
            </a:br>
            <a:endParaRPr lang="en-US" dirty="0"/>
          </a:p>
        </p:txBody>
      </p:sp>
      <p:sp>
        <p:nvSpPr>
          <p:cNvPr id="3" name="Content Placeholder 2"/>
          <p:cNvSpPr>
            <a:spLocks noGrp="1"/>
          </p:cNvSpPr>
          <p:nvPr>
            <p:ph idx="1"/>
          </p:nvPr>
        </p:nvSpPr>
        <p:spPr>
          <a:xfrm>
            <a:off x="746450" y="1203649"/>
            <a:ext cx="10756574" cy="4990675"/>
          </a:xfrm>
        </p:spPr>
        <p:txBody>
          <a:bodyPr>
            <a:normAutofit fontScale="92500" lnSpcReduction="10000"/>
          </a:bodyPr>
          <a:lstStyle/>
          <a:p>
            <a:pPr marL="0" indent="0" algn="ctr">
              <a:spcBef>
                <a:spcPts val="0"/>
              </a:spcBef>
              <a:buNone/>
            </a:pPr>
            <a:endParaRPr lang="en-US" sz="3200" dirty="0" smtClean="0"/>
          </a:p>
          <a:p>
            <a:pPr marL="0" indent="0" algn="ctr">
              <a:spcBef>
                <a:spcPts val="0"/>
              </a:spcBef>
              <a:buNone/>
            </a:pPr>
            <a:r>
              <a:rPr lang="en-US" sz="3200" dirty="0" smtClean="0"/>
              <a:t>Average fair market rent for a 2 BR apartment in</a:t>
            </a:r>
          </a:p>
          <a:p>
            <a:pPr marL="0" indent="0" algn="ctr">
              <a:lnSpc>
                <a:spcPct val="120000"/>
              </a:lnSpc>
              <a:spcBef>
                <a:spcPts val="0"/>
              </a:spcBef>
              <a:buNone/>
            </a:pPr>
            <a:r>
              <a:rPr lang="en-US" sz="3200" dirty="0" smtClean="0"/>
              <a:t>California:  </a:t>
            </a:r>
            <a:r>
              <a:rPr lang="en-US" sz="3200" b="1" i="1" dirty="0" smtClean="0"/>
              <a:t>$1,386 per month, 3</a:t>
            </a:r>
            <a:r>
              <a:rPr lang="en-US" sz="3200" b="1" i="1" baseline="30000" dirty="0" smtClean="0"/>
              <a:t>rd</a:t>
            </a:r>
            <a:r>
              <a:rPr lang="en-US" sz="3200" b="1" i="1" dirty="0" smtClean="0"/>
              <a:t> highest in the nation.*</a:t>
            </a:r>
          </a:p>
          <a:p>
            <a:pPr>
              <a:lnSpc>
                <a:spcPct val="120000"/>
              </a:lnSpc>
              <a:spcAft>
                <a:spcPts val="1200"/>
              </a:spcAft>
              <a:buNone/>
            </a:pPr>
            <a:r>
              <a:rPr lang="en-US" sz="3200" b="1" i="1" dirty="0" smtClean="0"/>
              <a:t>	</a:t>
            </a:r>
            <a:r>
              <a:rPr lang="en-US" sz="3200" b="1" dirty="0" smtClean="0"/>
              <a:t>For a worker to rent an apt. here that her family can afford, she would have to earn over $25/hr. --- almost 3 times the minimum wage --- or work for more than 115 hours a week at the current minimum wage.  In most of the San Francisco Bay Area, the affordability wage is nearly $40/hour.*</a:t>
            </a:r>
          </a:p>
          <a:p>
            <a:pPr algn="just">
              <a:lnSpc>
                <a:spcPct val="120000"/>
              </a:lnSpc>
              <a:spcBef>
                <a:spcPts val="0"/>
              </a:spcBef>
              <a:spcAft>
                <a:spcPts val="0"/>
              </a:spcAft>
              <a:buNone/>
            </a:pPr>
            <a:r>
              <a:rPr lang="en-US" sz="3200" dirty="0" smtClean="0"/>
              <a:t>	</a:t>
            </a:r>
            <a:r>
              <a:rPr lang="en-US" sz="2800" dirty="0" smtClean="0"/>
              <a:t>		               *National Low Income Housing Corporation</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It’s Still Getting More Expensive</a:t>
            </a:r>
            <a:endParaRPr lang="en-US" dirty="0"/>
          </a:p>
        </p:txBody>
      </p:sp>
      <p:pic>
        <p:nvPicPr>
          <p:cNvPr id="4" name="Content Placeholder 3" descr="California Rent Increases Are Double the National Rate"/>
          <p:cNvPicPr>
            <a:picLocks noGrp="1"/>
          </p:cNvPicPr>
          <p:nvPr>
            <p:ph idx="1"/>
          </p:nvPr>
        </p:nvPicPr>
        <p:blipFill>
          <a:blip r:embed="rId2"/>
          <a:srcRect/>
          <a:stretch>
            <a:fillRect/>
          </a:stretch>
        </p:blipFill>
        <p:spPr bwMode="auto">
          <a:xfrm>
            <a:off x="834887" y="1630016"/>
            <a:ext cx="10164417" cy="461175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368710"/>
            <a:ext cx="10976217" cy="958645"/>
          </a:xfrm>
        </p:spPr>
        <p:txBody>
          <a:bodyPr>
            <a:normAutofit fontScale="90000"/>
          </a:bodyPr>
          <a:lstStyle/>
          <a:p>
            <a:pPr algn="ctr"/>
            <a:r>
              <a:rPr lang="en-US" sz="3600" b="1" dirty="0" smtClean="0"/>
              <a:t>What would be a living wage for </a:t>
            </a:r>
            <a:br>
              <a:rPr lang="en-US" sz="3600" b="1" dirty="0" smtClean="0"/>
            </a:br>
            <a:r>
              <a:rPr lang="en-US" sz="3600" b="1" dirty="0" smtClean="0"/>
              <a:t>Tina and her family?</a:t>
            </a:r>
            <a:endParaRPr lang="en-US" sz="3600" b="1" dirty="0"/>
          </a:p>
        </p:txBody>
      </p:sp>
      <p:sp>
        <p:nvSpPr>
          <p:cNvPr id="3" name="Content Placeholder 2"/>
          <p:cNvSpPr>
            <a:spLocks noGrp="1"/>
          </p:cNvSpPr>
          <p:nvPr>
            <p:ph idx="1"/>
          </p:nvPr>
        </p:nvSpPr>
        <p:spPr>
          <a:xfrm>
            <a:off x="1484310" y="1327355"/>
            <a:ext cx="10018713" cy="5176683"/>
          </a:xfrm>
        </p:spPr>
        <p:txBody>
          <a:bodyPr>
            <a:normAutofit fontScale="92500"/>
          </a:bodyPr>
          <a:lstStyle/>
          <a:p>
            <a:pPr>
              <a:buNone/>
            </a:pPr>
            <a:r>
              <a:rPr lang="en-US" sz="4000" dirty="0" smtClean="0"/>
              <a:t>Current Minimum Wage in California - $9.00/hour or $18,720/yr.</a:t>
            </a:r>
          </a:p>
          <a:p>
            <a:pPr>
              <a:buNone/>
            </a:pPr>
            <a:r>
              <a:rPr lang="en-US" sz="4000" dirty="0" smtClean="0"/>
              <a:t>Federal Poverty Line – $23,850,or $11.46 per hour</a:t>
            </a:r>
          </a:p>
          <a:p>
            <a:pPr>
              <a:buNone/>
            </a:pPr>
            <a:r>
              <a:rPr lang="en-US" sz="4000" dirty="0" smtClean="0"/>
              <a:t>Federal Supplementary Poverty Measure – $25,144, or $12.08/hour</a:t>
            </a:r>
          </a:p>
          <a:p>
            <a:pPr>
              <a:buNone/>
            </a:pPr>
            <a:r>
              <a:rPr lang="en-US" sz="4000" dirty="0" smtClean="0"/>
              <a:t>California Poverty Measure – $29,500 –  $37,400, or $14.18 – $17.98 per hour.</a:t>
            </a:r>
          </a:p>
          <a:p>
            <a:pPr>
              <a:buNone/>
            </a:pPr>
            <a:r>
              <a:rPr lang="en-US" sz="4000" dirty="0" smtClean="0"/>
              <a:t>Self-Sufficiency Standard for California  $63,979 –  more than $30.00 per hour, full time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600" y="116959"/>
            <a:ext cx="10018713" cy="3327990"/>
          </a:xfrm>
        </p:spPr>
        <p:txBody>
          <a:bodyPr>
            <a:normAutofit/>
          </a:bodyPr>
          <a:lstStyle/>
          <a:p>
            <a:pPr algn="ctr">
              <a:spcAft>
                <a:spcPts val="1200"/>
              </a:spcAft>
            </a:pPr>
            <a:r>
              <a:rPr lang="en-US" b="1" dirty="0" smtClean="0"/>
              <a:t/>
            </a:r>
            <a:br>
              <a:rPr lang="en-US" b="1" dirty="0" smtClean="0"/>
            </a:br>
            <a:r>
              <a:rPr lang="en-US" b="1" dirty="0" smtClean="0"/>
              <a:t>Tina’s Productivity</a:t>
            </a:r>
            <a:br>
              <a:rPr lang="en-US" b="1" dirty="0" smtClean="0"/>
            </a:br>
            <a:r>
              <a:rPr lang="en-US" i="1" dirty="0" smtClean="0"/>
              <a:t>How do Tina’s wages compare with the value her labor produces for her employer?</a:t>
            </a:r>
            <a:br>
              <a:rPr lang="en-US" i="1" dirty="0" smtClean="0"/>
            </a:br>
            <a:endParaRPr lang="en-US" i="1" dirty="0"/>
          </a:p>
        </p:txBody>
      </p:sp>
      <p:sp>
        <p:nvSpPr>
          <p:cNvPr id="3" name="Content Placeholder 2"/>
          <p:cNvSpPr>
            <a:spLocks noGrp="1"/>
          </p:cNvSpPr>
          <p:nvPr>
            <p:ph idx="1"/>
          </p:nvPr>
        </p:nvSpPr>
        <p:spPr>
          <a:xfrm>
            <a:off x="1186599" y="3062177"/>
            <a:ext cx="10018713" cy="2699640"/>
          </a:xfrm>
        </p:spPr>
        <p:txBody>
          <a:bodyPr>
            <a:normAutofit/>
          </a:bodyPr>
          <a:lstStyle/>
          <a:p>
            <a:pPr>
              <a:spcBef>
                <a:spcPts val="0"/>
              </a:spcBef>
              <a:spcAft>
                <a:spcPts val="1200"/>
              </a:spcAft>
              <a:buNone/>
            </a:pPr>
            <a:r>
              <a:rPr lang="en-US" dirty="0" smtClean="0"/>
              <a:t>	</a:t>
            </a:r>
            <a:r>
              <a:rPr lang="en-US" sz="3200" dirty="0" smtClean="0"/>
              <a:t>In 2000 each  California worker produced just over $79,000 in goods and services annually.  That’s $38.00 per hour, more than 4 times the current minimum wage.</a:t>
            </a:r>
          </a:p>
          <a:p>
            <a:pPr>
              <a:buNone/>
            </a:pPr>
            <a:r>
              <a:rPr lang="en-US" sz="3200" dirty="0" smtClean="0"/>
              <a:t>	Worker productivity since 2000 has increased significantly, but what has happened to wages?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Wages in Contra Costa County</Template>
  <TotalTime>485</TotalTime>
  <Words>1639</Words>
  <Application>Microsoft Office PowerPoint</Application>
  <PresentationFormat>Widescreen</PresentationFormat>
  <Paragraphs>157</Paragraphs>
  <Slides>33</Slides>
  <Notes>15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Office Theme</vt:lpstr>
      <vt:lpstr>1_Office Theme</vt:lpstr>
      <vt:lpstr>Acrobat Document</vt:lpstr>
      <vt:lpstr>DIGNITY AT WORK -- THE MORAL IMPERATIVE OF A LIVING WAGE</vt:lpstr>
      <vt:lpstr>PowerPoint Presentation</vt:lpstr>
      <vt:lpstr>Meet Tina Sandoval</vt:lpstr>
      <vt:lpstr>The rest of Tina’s family…</vt:lpstr>
      <vt:lpstr>PowerPoint Presentation</vt:lpstr>
      <vt:lpstr> Skyrocketing Housing Costs </vt:lpstr>
      <vt:lpstr>And It’s Still Getting More Expensive</vt:lpstr>
      <vt:lpstr>What would be a living wage for  Tina and her family?</vt:lpstr>
      <vt:lpstr> Tina’s Productivity How do Tina’s wages compare with the value her labor produces for her employer? </vt:lpstr>
      <vt:lpstr>Wages are falling behind</vt:lpstr>
      <vt:lpstr>PowerPoint Presentation</vt:lpstr>
      <vt:lpstr>Even Worse in the “Recovery” </vt:lpstr>
      <vt:lpstr>We Are Subsidizing Employers’ Low Wages </vt:lpstr>
      <vt:lpstr>PowerPoint Presentation</vt:lpstr>
      <vt:lpstr>PowerPoint Presentation</vt:lpstr>
      <vt:lpstr>PowerPoint Presentation</vt:lpstr>
      <vt:lpstr>Any Price Increases are Minimal</vt:lpstr>
      <vt:lpstr>Opponents also say that raising wages will reduce employment.</vt:lpstr>
      <vt:lpstr>Higher Wages Will Boost the Local Economy</vt:lpstr>
      <vt:lpstr>PowerPoint Presentation</vt:lpstr>
      <vt:lpstr>A Substantial Majority of Americans Favors Raising the Minimum Wage</vt:lpstr>
      <vt:lpstr>Many California Cities Have Already  Increased the Minimum Wage</vt:lpstr>
      <vt:lpstr>What else can we do?</vt:lpstr>
      <vt:lpstr>What impact does raising wages have?</vt:lpstr>
      <vt:lpstr>What Else Can We Do?  Stand With the Walmart Workers on Black Friday</vt:lpstr>
      <vt:lpstr>PowerPoint Presentation</vt:lpstr>
      <vt:lpstr>Stand With Fast Food Workers in Their Fight for $15.00 Wages</vt:lpstr>
      <vt:lpstr>Stand With the Darden Workers </vt:lpstr>
      <vt:lpstr>What one congregation is doing -</vt:lpstr>
      <vt:lpstr>PowerPoint Presentation</vt:lpstr>
      <vt:lpstr> A New Bottom Line </vt:lpstr>
      <vt:lpstr>The public face of love is justice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WAGES – LIVING WAGES</dc:title>
  <dc:creator>Bob Lane</dc:creator>
  <cp:lastModifiedBy>Bob Lane</cp:lastModifiedBy>
  <cp:revision>41</cp:revision>
  <dcterms:created xsi:type="dcterms:W3CDTF">2015-11-07T19:55:35Z</dcterms:created>
  <dcterms:modified xsi:type="dcterms:W3CDTF">2015-11-17T23:37:40Z</dcterms:modified>
</cp:coreProperties>
</file>